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8"/>
  </p:notesMasterIdLst>
  <p:sldIdLst>
    <p:sldId id="304" r:id="rId2"/>
    <p:sldId id="306" r:id="rId3"/>
    <p:sldId id="307" r:id="rId4"/>
    <p:sldId id="267" r:id="rId5"/>
    <p:sldId id="268" r:id="rId6"/>
    <p:sldId id="269"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34" r:id="rId26"/>
    <p:sldId id="336" r:id="rId27"/>
    <p:sldId id="337" r:id="rId28"/>
    <p:sldId id="338" r:id="rId29"/>
    <p:sldId id="339" r:id="rId30"/>
    <p:sldId id="340" r:id="rId31"/>
    <p:sldId id="341" r:id="rId32"/>
    <p:sldId id="342" r:id="rId33"/>
    <p:sldId id="343" r:id="rId34"/>
    <p:sldId id="344" r:id="rId35"/>
    <p:sldId id="346" r:id="rId36"/>
    <p:sldId id="347" r:id="rId37"/>
    <p:sldId id="348" r:id="rId38"/>
    <p:sldId id="349" r:id="rId39"/>
    <p:sldId id="350" r:id="rId40"/>
    <p:sldId id="351" r:id="rId41"/>
    <p:sldId id="354" r:id="rId42"/>
    <p:sldId id="355" r:id="rId43"/>
    <p:sldId id="356" r:id="rId44"/>
    <p:sldId id="357" r:id="rId45"/>
    <p:sldId id="358" r:id="rId46"/>
    <p:sldId id="359" r:id="rId47"/>
    <p:sldId id="394" r:id="rId48"/>
    <p:sldId id="395" r:id="rId49"/>
    <p:sldId id="364" r:id="rId50"/>
    <p:sldId id="365" r:id="rId51"/>
    <p:sldId id="366" r:id="rId52"/>
    <p:sldId id="367" r:id="rId53"/>
    <p:sldId id="368" r:id="rId54"/>
    <p:sldId id="369" r:id="rId55"/>
    <p:sldId id="370" r:id="rId56"/>
    <p:sldId id="371" r:id="rId57"/>
    <p:sldId id="372" r:id="rId58"/>
    <p:sldId id="373" r:id="rId59"/>
    <p:sldId id="374" r:id="rId60"/>
    <p:sldId id="377" r:id="rId61"/>
    <p:sldId id="381" r:id="rId62"/>
    <p:sldId id="382" r:id="rId63"/>
    <p:sldId id="383" r:id="rId64"/>
    <p:sldId id="384" r:id="rId65"/>
    <p:sldId id="385" r:id="rId66"/>
    <p:sldId id="386" r:id="rId67"/>
    <p:sldId id="294" r:id="rId68"/>
    <p:sldId id="295" r:id="rId69"/>
    <p:sldId id="387" r:id="rId70"/>
    <p:sldId id="388" r:id="rId71"/>
    <p:sldId id="389" r:id="rId72"/>
    <p:sldId id="390" r:id="rId73"/>
    <p:sldId id="258" r:id="rId74"/>
    <p:sldId id="259" r:id="rId75"/>
    <p:sldId id="260" r:id="rId76"/>
    <p:sldId id="261" r:id="rId77"/>
    <p:sldId id="262" r:id="rId78"/>
    <p:sldId id="263" r:id="rId79"/>
    <p:sldId id="264" r:id="rId80"/>
    <p:sldId id="265" r:id="rId81"/>
    <p:sldId id="266" r:id="rId82"/>
    <p:sldId id="296" r:id="rId83"/>
    <p:sldId id="297" r:id="rId84"/>
    <p:sldId id="298" r:id="rId85"/>
    <p:sldId id="299" r:id="rId86"/>
    <p:sldId id="300" r:id="rId87"/>
    <p:sldId id="302" r:id="rId88"/>
    <p:sldId id="303" r:id="rId89"/>
    <p:sldId id="270" r:id="rId90"/>
    <p:sldId id="271" r:id="rId91"/>
    <p:sldId id="272" r:id="rId92"/>
    <p:sldId id="273" r:id="rId93"/>
    <p:sldId id="274" r:id="rId94"/>
    <p:sldId id="275" r:id="rId95"/>
    <p:sldId id="277" r:id="rId96"/>
    <p:sldId id="278" r:id="rId97"/>
    <p:sldId id="279" r:id="rId98"/>
    <p:sldId id="280" r:id="rId99"/>
    <p:sldId id="281" r:id="rId100"/>
    <p:sldId id="282" r:id="rId101"/>
    <p:sldId id="283" r:id="rId102"/>
    <p:sldId id="284" r:id="rId103"/>
    <p:sldId id="285" r:id="rId104"/>
    <p:sldId id="287" r:id="rId105"/>
    <p:sldId id="289" r:id="rId106"/>
    <p:sldId id="290" r:id="rId107"/>
  </p:sldIdLst>
  <p:sldSz cx="9144000" cy="6858000" type="screen4x3"/>
  <p:notesSz cx="6858000" cy="9144000"/>
  <p:embeddedFontLst>
    <p:embeddedFont>
      <p:font typeface="Economica" panose="020B0604020202020204" charset="0"/>
      <p:regular r:id="rId109"/>
      <p:bold r:id="rId110"/>
      <p:italic r:id="rId111"/>
      <p:boldItalic r:id="rId112"/>
    </p:embeddedFont>
    <p:embeddedFont>
      <p:font typeface="Open Sans" panose="020B0606030504020204" pitchFamily="34" charset="0"/>
      <p:regular r:id="rId113"/>
      <p:bold r:id="rId114"/>
      <p:italic r:id="rId115"/>
      <p:boldItalic r:id="rId116"/>
    </p:embeddedFont>
    <p:embeddedFont>
      <p:font typeface="Roboto" panose="02000000000000000000" pitchFamily="2" charset="0"/>
      <p:regular r:id="rId117"/>
      <p:bold r:id="rId118"/>
      <p:italic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7" autoAdjust="0"/>
    <p:restoredTop sz="94660"/>
  </p:normalViewPr>
  <p:slideViewPr>
    <p:cSldViewPr snapToGrid="0">
      <p:cViewPr>
        <p:scale>
          <a:sx n="80" d="100"/>
          <a:sy n="80" d="100"/>
        </p:scale>
        <p:origin x="88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287d1c8be_0_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9287d1c8be_0_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4ca1acfc1_0_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94ca1acfc1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3384d63d5_0_15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53384d63d5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384d63d5_0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53384d63d5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3384d63d5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53384d63d5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3384d63d5_0_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53384d63d5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43e269094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943e26909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43e269094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943e269094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8e3151951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88e3151951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3187eaf44_2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93187eaf44_2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93187eaf44_2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93187eaf44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3187eaf44_2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93187eaf44_2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930e44a5d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930e44a5dc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3187eaf44_2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93187eaf44_2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3407cdb42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93407cdb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3407cdb42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93407cdb42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3187eaf44_0_3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93187eaf44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361c9cb53_0_1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9361c9cb53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4ca1acfc1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94ca1acfc1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93407cdb42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93407cdb4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95f21de294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95f21de294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3533808f7_0_28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93533808f7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361c9c87b_0_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9361c9c87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3533808f7_0_2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93533808f7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93533808f7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93533808f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361c9cb53_2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361c9cb5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3533808f7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93533808f7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3533808f7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93533808f7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93533808f7_0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g93533808f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3187eaf44_0_4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93187eaf44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3533808f7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93533808f7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3533808f7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93533808f7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93533808f7_0_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93533808f7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93533808f7_0_16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93533808f7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3533808f7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93533808f7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3533808f7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93533808f7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3533808f7_0_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93533808f7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3533808f7_0_2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93533808f7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3533808f7_0_2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93533808f7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93407cdb42_0_3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93407cdb42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4ca1acfc1_0_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94ca1acfc1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287d1c8be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9287d1c8be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94ca1acfc1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94ca1acfc1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3407cdb42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93407cdb4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3187eaf44_0_4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93187eaf44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93407cdb42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93407cdb4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3407cdb42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93407cdb42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3407cdb42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93407cdb42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3407cdb42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93407cdb4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extLst>
      <p:ext uri="{BB962C8B-B14F-4D97-AF65-F5344CB8AC3E}">
        <p14:creationId xmlns:p14="http://schemas.microsoft.com/office/powerpoint/2010/main" val="3382138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3407cdb42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93407cdb4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extLst>
      <p:ext uri="{BB962C8B-B14F-4D97-AF65-F5344CB8AC3E}">
        <p14:creationId xmlns:p14="http://schemas.microsoft.com/office/powerpoint/2010/main" val="70930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3407cdb42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93407cdb4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94ca1acfc1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94ca1acfc1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3407cdb42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93407cdb42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3407cdb42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93407cdb4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93407cdb42_0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93407cdb42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3407cdb42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93407cdb42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3407cdb42_0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93407cdb42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3407cdb42_0_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93407cdb42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3407cdb42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93407cdb4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3407cdb42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93407cdb42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3407cdb42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93407cdb42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3407cdb42_0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93407cdb42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4ca1acfc1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94ca1acfc1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3407cdb42_0_4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93407cdb42_0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93407cdb42_0_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93407cdb42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3407cdb42_0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93407cdb42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3407cdb42_0_2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93407cdb42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93407cdb42_0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93407cdb42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3407cdb42_0_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93407cdb42_0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3407cdb42_0_4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93407cdb42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93407cdb42_0_3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93407cdb42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93407cdb42_0_3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93407cdb42_0_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93407cdb42_0_3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93407cdb42_0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94ca1acfc1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94ca1acfc1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5f2318701_6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95f2318701_6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95f2318701_6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95f2318701_6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3407cdb42_0_3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93407cdb42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8e3151951_2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88e3151951_2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f855c2fbb_0_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8f855c2fbb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5098a312f_0_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95098a312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38ba702d0_0_4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938ba702d0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95098a312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95098a312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38ba702d0_0_1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938ba702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3384d63d5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3384d63d5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4ca1acfc1_0_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94ca1acfc1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38ba702d0_0_2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938ba702d0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41e79fc6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941e79fc6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41e79fc6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941e79fc6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extLst>
      <p:ext uri="{BB962C8B-B14F-4D97-AF65-F5344CB8AC3E}">
        <p14:creationId xmlns:p14="http://schemas.microsoft.com/office/powerpoint/2010/main" val="653050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41e79fc6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941e79fc6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100" b="0" i="0" u="none" strike="noStrike" cap="none" dirty="0"/>
              <a:t>Stride = step size</a:t>
            </a:r>
            <a:endParaRPr sz="1100" b="0" i="0" u="none" strike="noStrike" cap="none" dirty="0"/>
          </a:p>
        </p:txBody>
      </p:sp>
    </p:spTree>
    <p:extLst>
      <p:ext uri="{BB962C8B-B14F-4D97-AF65-F5344CB8AC3E}">
        <p14:creationId xmlns:p14="http://schemas.microsoft.com/office/powerpoint/2010/main" val="31951854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41e79fc6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941e79fc6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dirty="0"/>
          </a:p>
        </p:txBody>
      </p:sp>
    </p:spTree>
    <p:extLst>
      <p:ext uri="{BB962C8B-B14F-4D97-AF65-F5344CB8AC3E}">
        <p14:creationId xmlns:p14="http://schemas.microsoft.com/office/powerpoint/2010/main" val="10631480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41e79fc6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941e79fc6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dirty="0"/>
          </a:p>
        </p:txBody>
      </p:sp>
    </p:spTree>
    <p:extLst>
      <p:ext uri="{BB962C8B-B14F-4D97-AF65-F5344CB8AC3E}">
        <p14:creationId xmlns:p14="http://schemas.microsoft.com/office/powerpoint/2010/main" val="35611835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41e79fc60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941e79fc6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dirty="0"/>
          </a:p>
        </p:txBody>
      </p:sp>
    </p:spTree>
    <p:extLst>
      <p:ext uri="{BB962C8B-B14F-4D97-AF65-F5344CB8AC3E}">
        <p14:creationId xmlns:p14="http://schemas.microsoft.com/office/powerpoint/2010/main" val="3449614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41e79fc60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941e79fc60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a:effectLst/>
              </a:rPr>
              <a:t>ValidNo</a:t>
            </a:r>
            <a:r>
              <a:rPr lang="en-US" dirty="0">
                <a:effectLst/>
              </a:rPr>
              <a:t> </a:t>
            </a:r>
            <a:r>
              <a:rPr lang="en-US" dirty="0" err="1">
                <a:effectLst/>
              </a:rPr>
              <a:t>paddingDimensions</a:t>
            </a:r>
            <a:r>
              <a:rPr lang="en-US" dirty="0">
                <a:effectLst/>
              </a:rPr>
              <a:t> </a:t>
            </a:r>
            <a:r>
              <a:rPr lang="en-US" dirty="0" err="1">
                <a:effectLst/>
              </a:rPr>
              <a:t>reduceSameZeros</a:t>
            </a:r>
            <a:r>
              <a:rPr lang="en-US" dirty="0">
                <a:effectLst/>
              </a:rPr>
              <a:t> around the </a:t>
            </a:r>
            <a:r>
              <a:rPr lang="en-US" dirty="0" err="1">
                <a:effectLst/>
              </a:rPr>
              <a:t>edgesDimensions</a:t>
            </a:r>
            <a:r>
              <a:rPr lang="en-US" dirty="0">
                <a:effectLst/>
              </a:rPr>
              <a:t> stay the same</a:t>
            </a:r>
            <a:endParaRPr sz="1100" b="0" i="0" u="none" strike="noStrike" cap="none" dirty="0"/>
          </a:p>
        </p:txBody>
      </p:sp>
    </p:spTree>
    <p:extLst>
      <p:ext uri="{BB962C8B-B14F-4D97-AF65-F5344CB8AC3E}">
        <p14:creationId xmlns:p14="http://schemas.microsoft.com/office/powerpoint/2010/main" val="665000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41e79fc60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941e79fc60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b="1" i="0" dirty="0">
                <a:solidFill>
                  <a:srgbClr val="212529"/>
                </a:solidFill>
                <a:effectLst/>
                <a:highlight>
                  <a:srgbClr val="FFFFFF"/>
                </a:highlight>
                <a:latin typeface="var(--font-1)"/>
              </a:rPr>
              <a:t>Reducing Computational Load</a:t>
            </a:r>
          </a:p>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b="1" i="0" dirty="0">
              <a:solidFill>
                <a:srgbClr val="212529"/>
              </a:solidFill>
              <a:effectLst/>
              <a:highlight>
                <a:srgbClr val="FFFFFF"/>
              </a:highlight>
              <a:latin typeface="var(--font-1)"/>
            </a:endParaRPr>
          </a:p>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b="0" i="0" dirty="0">
                <a:solidFill>
                  <a:srgbClr val="1F1F1F"/>
                </a:solidFill>
                <a:effectLst/>
                <a:highlight>
                  <a:srgbClr val="FFFFFF"/>
                </a:highlight>
                <a:latin typeface="Google Sans"/>
              </a:rPr>
              <a:t>Max pooling: The maximum pixel value of the batch is selected. Min pooling: The minimum pixel value of the batch is selected. Average pooling: The average value of all the pixels in the batch is selected.</a:t>
            </a:r>
            <a:endParaRPr lang="en-US" b="1" i="0" dirty="0">
              <a:solidFill>
                <a:srgbClr val="212529"/>
              </a:solidFill>
              <a:effectLst/>
              <a:highlight>
                <a:srgbClr val="FFFFFF"/>
              </a:highlight>
              <a:latin typeface="var(--font-1)"/>
            </a:endParaRPr>
          </a:p>
          <a:p>
            <a:pPr marL="0" lvl="0" indent="0" algn="ctr" rtl="0">
              <a:spcBef>
                <a:spcPts val="0"/>
              </a:spcBef>
              <a:spcAft>
                <a:spcPts val="0"/>
              </a:spcAft>
              <a:buClr>
                <a:schemeClr val="dk1"/>
              </a:buClr>
              <a:buSzPts val="1100"/>
              <a:buFont typeface="Arial"/>
              <a:buNone/>
            </a:pPr>
            <a:endParaRPr lang="en-US" sz="1100" b="0" i="0" u="none" strike="noStrike" cap="none" dirty="0"/>
          </a:p>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b="1" i="0" dirty="0">
                <a:solidFill>
                  <a:srgbClr val="212529"/>
                </a:solidFill>
                <a:effectLst/>
                <a:highlight>
                  <a:srgbClr val="FFFFFF"/>
                </a:highlight>
                <a:latin typeface="var(--font-1)"/>
              </a:rPr>
              <a:t>Reducing Overfitting</a:t>
            </a:r>
          </a:p>
          <a:p>
            <a:pPr marL="0" lvl="0" indent="0" algn="ctr" rtl="0">
              <a:spcBef>
                <a:spcPts val="0"/>
              </a:spcBef>
              <a:spcAft>
                <a:spcPts val="0"/>
              </a:spcAft>
              <a:buClr>
                <a:schemeClr val="dk1"/>
              </a:buClr>
              <a:buSzPts val="1100"/>
              <a:buFont typeface="Arial"/>
              <a:buNone/>
            </a:pPr>
            <a:endParaRPr sz="1100" b="0" i="0" u="none" strike="noStrike" cap="none" dirty="0"/>
          </a:p>
        </p:txBody>
      </p:sp>
    </p:spTree>
    <p:extLst>
      <p:ext uri="{BB962C8B-B14F-4D97-AF65-F5344CB8AC3E}">
        <p14:creationId xmlns:p14="http://schemas.microsoft.com/office/powerpoint/2010/main" val="12762462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38ba702d0_0_5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938ba702d0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4ca1acfc1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g94ca1acfc1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Font typeface="Arial"/>
              <a:buNone/>
            </a:pPr>
            <a:endParaRPr sz="1100" b="0" i="0" u="none" strike="noStrike" cap="none"/>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3384d63d5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53384d63d5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43e269094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43e26909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3384d63d5_0_5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53384d63d5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3384d63d5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3384d63d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3384d63d5_0_10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53384d63d5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3384d63d5_0_8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53384d63d5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3384d63d5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53384d63d5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3384d63d5_0_22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53384d63d5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3384d63d5_0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3384d63d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3384d63d5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53384d63d5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100" b="0" i="0" u="none" strike="noStrike" cap="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hyperlink" Target="https://towardsdatascience.com/exploring-image-data-augmentation-with-keras-and-tensorflow-a8162d89b844" TargetMode="External"/><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dphi-official/Deep_Learning_Bootcamp/blob/master/OpenCV/DL_Day12_OpenCV.ipynb"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NA8jPdQ_vBM"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21.jp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hyperlink" Target="https://keras.io/api/layers/initializers/" TargetMode="External"/><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hyperlink" Target="https://www.tensorflow.org/api_docs/python/tf/keras/initializers"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deeplearning.ai/ai-notes/initialization/" TargetMode="External"/><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www.youtube.com/watch?v=oDHpqu52soI" TargetMode="External"/><Relationship Id="rId2" Type="http://schemas.openxmlformats.org/officeDocument/2006/relationships/notesSlide" Target="../notesSlides/notesSlide97.xml"/><Relationship Id="rId1" Type="http://schemas.openxmlformats.org/officeDocument/2006/relationships/slideLayout" Target="../slideLayouts/slideLayout11.xml"/><Relationship Id="rId4" Type="http://schemas.openxmlformats.org/officeDocument/2006/relationships/image" Target="../media/image43.jp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 name="Google Shape;80;p1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81" name="Google Shape;81;p15"/>
          <p:cNvSpPr txBox="1"/>
          <p:nvPr/>
        </p:nvSpPr>
        <p:spPr>
          <a:xfrm>
            <a:off x="355975" y="978675"/>
            <a:ext cx="85644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000">
              <a:latin typeface="Open Sans"/>
              <a:ea typeface="Open Sans"/>
              <a:cs typeface="Open Sans"/>
              <a:sym typeface="Open Sans"/>
            </a:endParaRPr>
          </a:p>
          <a:p>
            <a:pPr marL="0" lvl="0" indent="0" algn="ctr" rtl="0">
              <a:spcBef>
                <a:spcPts val="0"/>
              </a:spcBef>
              <a:spcAft>
                <a:spcPts val="0"/>
              </a:spcAft>
              <a:buNone/>
            </a:pPr>
            <a:r>
              <a:rPr lang="en" sz="2000">
                <a:latin typeface="Open Sans"/>
                <a:ea typeface="Open Sans"/>
                <a:cs typeface="Open Sans"/>
                <a:sym typeface="Open Sans"/>
              </a:rPr>
              <a:t>Optimizing a Neural Network or any model for that matter is like tuning a radio. The difference is there might be a million knobs to tune simultaneously. Let’s have a look at all the knobs one by one.</a:t>
            </a:r>
            <a:endParaRPr sz="2000">
              <a:latin typeface="Open Sans"/>
              <a:ea typeface="Open Sans"/>
              <a:cs typeface="Open Sans"/>
              <a:sym typeface="Open Sans"/>
            </a:endParaRPr>
          </a:p>
          <a:p>
            <a:pPr marL="0" lvl="0" indent="0" algn="ctr" rtl="0">
              <a:spcBef>
                <a:spcPts val="0"/>
              </a:spcBef>
              <a:spcAft>
                <a:spcPts val="0"/>
              </a:spcAft>
              <a:buNone/>
            </a:pPr>
            <a:endParaRPr sz="2000">
              <a:latin typeface="Open Sans"/>
              <a:ea typeface="Open Sans"/>
              <a:cs typeface="Open Sans"/>
              <a:sym typeface="Open Sans"/>
            </a:endParaRPr>
          </a:p>
          <a:p>
            <a:pPr marL="0" lvl="0" indent="0" algn="ctr" rtl="0">
              <a:spcBef>
                <a:spcPts val="0"/>
              </a:spcBef>
              <a:spcAft>
                <a:spcPts val="0"/>
              </a:spcAft>
              <a:buNone/>
            </a:pPr>
            <a:endParaRPr sz="2000">
              <a:latin typeface="Open Sans"/>
              <a:ea typeface="Open Sans"/>
              <a:cs typeface="Open Sans"/>
              <a:sym typeface="Open Sans"/>
            </a:endParaRPr>
          </a:p>
        </p:txBody>
      </p:sp>
      <p:pic>
        <p:nvPicPr>
          <p:cNvPr id="85" name="Google Shape;85;p15"/>
          <p:cNvPicPr preferRelativeResize="0"/>
          <p:nvPr/>
        </p:nvPicPr>
        <p:blipFill>
          <a:blip r:embed="rId3">
            <a:alphaModFix/>
          </a:blip>
          <a:stretch>
            <a:fillRect/>
          </a:stretch>
        </p:blipFill>
        <p:spPr>
          <a:xfrm>
            <a:off x="2016613" y="2714627"/>
            <a:ext cx="5243125" cy="2949275"/>
          </a:xfrm>
          <a:prstGeom prst="rect">
            <a:avLst/>
          </a:prstGeom>
          <a:noFill/>
          <a:ln>
            <a:noFill/>
          </a:ln>
        </p:spPr>
      </p:pic>
      <p:sp>
        <p:nvSpPr>
          <p:cNvPr id="86" name="Google Shape;86;p15"/>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Optimizing a Neural Network</a:t>
            </a:r>
            <a:endParaRPr sz="4600">
              <a:solidFill>
                <a:srgbClr val="434343"/>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0" name="Google Shape;330;p4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31" name="Google Shape;331;p41"/>
          <p:cNvSpPr txBox="1"/>
          <p:nvPr/>
        </p:nvSpPr>
        <p:spPr>
          <a:xfrm>
            <a:off x="331625" y="925325"/>
            <a:ext cx="85980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21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1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1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100">
                <a:latin typeface="Open Sans"/>
                <a:ea typeface="Open Sans"/>
                <a:cs typeface="Open Sans"/>
                <a:sym typeface="Open Sans"/>
              </a:rPr>
              <a:t>Regularization is a technique which makes slight modifications to the learning algorithm such that the model generalizes better (Generalization refers to your model's ability to adapt properly to new, previously unseen data). This in turn improves the model’s performance on the unseen data as well.</a:t>
            </a:r>
            <a:endParaRPr sz="21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1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100">
                <a:latin typeface="Open Sans"/>
                <a:ea typeface="Open Sans"/>
                <a:cs typeface="Open Sans"/>
                <a:sym typeface="Open Sans"/>
              </a:rPr>
              <a:t>Remember when we were adding more layers to the model (making it more complex) ? Adding more than required layers might also lead to overfitting.</a:t>
            </a:r>
            <a:endParaRPr sz="2100">
              <a:latin typeface="Open Sans"/>
              <a:ea typeface="Open Sans"/>
              <a:cs typeface="Open Sans"/>
              <a:sym typeface="Open Sans"/>
            </a:endParaRPr>
          </a:p>
          <a:p>
            <a:pPr marL="0" lvl="0" indent="0" algn="l" rtl="0">
              <a:spcBef>
                <a:spcPts val="0"/>
              </a:spcBef>
              <a:spcAft>
                <a:spcPts val="0"/>
              </a:spcAft>
              <a:buNone/>
            </a:pPr>
            <a:endParaRPr sz="2100">
              <a:latin typeface="Open Sans"/>
              <a:ea typeface="Open Sans"/>
              <a:cs typeface="Open Sans"/>
              <a:sym typeface="Open Sans"/>
            </a:endParaRPr>
          </a:p>
        </p:txBody>
      </p:sp>
      <p:sp>
        <p:nvSpPr>
          <p:cNvPr id="335" name="Google Shape;335;p41"/>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Regularization</a:t>
            </a:r>
            <a:endParaRPr sz="4600">
              <a:solidFill>
                <a:srgbClr val="434343"/>
              </a:solidFill>
              <a:latin typeface="Economica"/>
              <a:ea typeface="Economica"/>
              <a:cs typeface="Economica"/>
              <a:sym typeface="Economic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3" name="Google Shape;293;p3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94" name="Google Shape;294;p39"/>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Data Augmentation</a:t>
            </a:r>
            <a:endParaRPr sz="4800">
              <a:solidFill>
                <a:srgbClr val="434343"/>
              </a:solidFill>
              <a:latin typeface="Economica"/>
              <a:ea typeface="Economica"/>
              <a:cs typeface="Economica"/>
              <a:sym typeface="Economica"/>
            </a:endParaRPr>
          </a:p>
        </p:txBody>
      </p:sp>
      <p:sp>
        <p:nvSpPr>
          <p:cNvPr id="295" name="Google Shape;295;p39"/>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i="1">
                <a:latin typeface="Open Sans"/>
                <a:ea typeface="Open Sans"/>
                <a:cs typeface="Open Sans"/>
                <a:sym typeface="Open Sans"/>
              </a:rPr>
              <a:t>Your neural network is only as good as the data you feed it.</a:t>
            </a:r>
            <a:endParaRPr sz="1900" i="1">
              <a:latin typeface="Open Sans"/>
              <a:ea typeface="Open Sans"/>
              <a:cs typeface="Open Sans"/>
              <a:sym typeface="Open Sans"/>
            </a:endParaRPr>
          </a:p>
          <a:p>
            <a:pPr marL="0" lvl="0" indent="0" algn="l" rtl="0">
              <a:spcBef>
                <a:spcPts val="0"/>
              </a:spcBef>
              <a:spcAft>
                <a:spcPts val="0"/>
              </a:spcAft>
              <a:buNone/>
            </a:pPr>
            <a:endParaRPr sz="1900" i="1">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By performing augmentation, can prevent your neural network from learning irrelevant patterns, essentially boosting overall performance.</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a:latin typeface="Open Sans"/>
                <a:ea typeface="Open Sans"/>
                <a:cs typeface="Open Sans"/>
                <a:sym typeface="Open Sans"/>
              </a:rPr>
              <a:t>Your model for detecting a butterfly should be able to find a butterfly in the image even if it is flying sidewards, right?</a:t>
            </a: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pic>
        <p:nvPicPr>
          <p:cNvPr id="296" name="Google Shape;296;p39"/>
          <p:cNvPicPr preferRelativeResize="0"/>
          <p:nvPr/>
        </p:nvPicPr>
        <p:blipFill>
          <a:blip r:embed="rId3">
            <a:alphaModFix/>
          </a:blip>
          <a:stretch>
            <a:fillRect/>
          </a:stretch>
        </p:blipFill>
        <p:spPr>
          <a:xfrm>
            <a:off x="2161238" y="3409525"/>
            <a:ext cx="4896824" cy="33817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2" name="Google Shape;302;p4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03" name="Google Shape;303;p40"/>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Popular Augmentation Techniques on images</a:t>
            </a:r>
            <a:endParaRPr sz="4800">
              <a:solidFill>
                <a:srgbClr val="434343"/>
              </a:solidFill>
              <a:latin typeface="Economica"/>
              <a:ea typeface="Economica"/>
              <a:cs typeface="Economica"/>
              <a:sym typeface="Economica"/>
            </a:endParaRPr>
          </a:p>
        </p:txBody>
      </p:sp>
      <p:sp>
        <p:nvSpPr>
          <p:cNvPr id="304" name="Google Shape;304;p40"/>
          <p:cNvSpPr txBox="1"/>
          <p:nvPr/>
        </p:nvSpPr>
        <p:spPr>
          <a:xfrm>
            <a:off x="459150" y="1240700"/>
            <a:ext cx="8400300" cy="5613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Flip - horizontally/vertically</a:t>
            </a: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Rotation</a:t>
            </a: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Scale</a:t>
            </a: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Crop</a:t>
            </a: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Translation</a:t>
            </a: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Varying Color</a:t>
            </a: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Adding noise</a:t>
            </a: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a:latin typeface="Open Sans"/>
                <a:ea typeface="Open Sans"/>
                <a:cs typeface="Open Sans"/>
                <a:sym typeface="Open Sans"/>
              </a:rPr>
              <a:t>Adjusting brightness</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Apart from the above, many more augmentation techniques exist.</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3" name="Google Shape;313;p4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14" name="Google Shape;314;p41"/>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Where to perform Data Augmentation?</a:t>
            </a:r>
            <a:endParaRPr sz="4800">
              <a:solidFill>
                <a:srgbClr val="434343"/>
              </a:solidFill>
              <a:latin typeface="Economica"/>
              <a:ea typeface="Economica"/>
              <a:cs typeface="Economica"/>
              <a:sym typeface="Economica"/>
            </a:endParaRPr>
          </a:p>
        </p:txBody>
      </p:sp>
      <p:sp>
        <p:nvSpPr>
          <p:cNvPr id="315" name="Google Shape;315;p41"/>
          <p:cNvSpPr txBox="1"/>
          <p:nvPr/>
        </p:nvSpPr>
        <p:spPr>
          <a:xfrm>
            <a:off x="459150" y="1240700"/>
            <a:ext cx="8400300" cy="56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Data Augmentation is usually performed on Train Set and often Validation Set as well. This is because we want to increase the size and variety of data our model learns from. </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However, Data Augmentation can also be performed on Test Set. It is not to make the test data bigger/more accurate, but just to make the input data from the test set resemble that of the input data from the training set, so we can feed it into the same net (eg same dimensions).</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For example, in image cropping,  we'd need to crop the test images too, so they are of a similar size as the training images.</a:t>
            </a:r>
            <a:endParaRPr sz="2000">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2"/>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4" name="Google Shape;324;p42"/>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25" name="Google Shape;325;p42"/>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How to perform Data Augmentation?</a:t>
            </a:r>
            <a:endParaRPr sz="4800">
              <a:solidFill>
                <a:srgbClr val="434343"/>
              </a:solidFill>
              <a:latin typeface="Economica"/>
              <a:ea typeface="Economica"/>
              <a:cs typeface="Economica"/>
              <a:sym typeface="Economica"/>
            </a:endParaRPr>
          </a:p>
        </p:txBody>
      </p:sp>
      <p:sp>
        <p:nvSpPr>
          <p:cNvPr id="326" name="Google Shape;326;p42"/>
          <p:cNvSpPr txBox="1"/>
          <p:nvPr/>
        </p:nvSpPr>
        <p:spPr>
          <a:xfrm>
            <a:off x="293075" y="975200"/>
            <a:ext cx="86850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latin typeface="Open Sans"/>
                <a:ea typeface="Open Sans"/>
                <a:cs typeface="Open Sans"/>
                <a:sym typeface="Open Sans"/>
              </a:rPr>
              <a:t>A Tensorflow Keras function called </a:t>
            </a:r>
            <a:r>
              <a:rPr lang="en" sz="1900">
                <a:solidFill>
                  <a:schemeClr val="dk1"/>
                </a:solidFill>
                <a:highlight>
                  <a:srgbClr val="EFEFEF"/>
                </a:highlight>
                <a:latin typeface="Open Sans"/>
                <a:ea typeface="Open Sans"/>
                <a:cs typeface="Open Sans"/>
                <a:sym typeface="Open Sans"/>
              </a:rPr>
              <a:t>ImageDataGenerator</a:t>
            </a:r>
            <a:r>
              <a:rPr lang="en" sz="1900">
                <a:solidFill>
                  <a:schemeClr val="dk1"/>
                </a:solidFill>
                <a:latin typeface="Open Sans"/>
                <a:ea typeface="Open Sans"/>
                <a:cs typeface="Open Sans"/>
                <a:sym typeface="Open Sans"/>
              </a:rPr>
              <a:t> helps in performing Data Augmentation techniques.</a:t>
            </a: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r>
              <a:rPr lang="en" sz="1900">
                <a:solidFill>
                  <a:schemeClr val="dk1"/>
                </a:solidFill>
                <a:latin typeface="Open Sans"/>
                <a:ea typeface="Open Sans"/>
                <a:cs typeface="Open Sans"/>
                <a:sym typeface="Open Sans"/>
              </a:rPr>
              <a:t>An ImageDataGenerator which performs augmentation might look like this:</a:t>
            </a: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r>
              <a:rPr lang="en" sz="1900">
                <a:solidFill>
                  <a:schemeClr val="dk1"/>
                </a:solidFill>
                <a:latin typeface="Open Sans"/>
                <a:ea typeface="Open Sans"/>
                <a:cs typeface="Open Sans"/>
                <a:sym typeface="Open Sans"/>
              </a:rPr>
              <a:t>Look at the variety of augmentation operations available!</a:t>
            </a: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r>
              <a:rPr lang="en" sz="1900" b="1">
                <a:solidFill>
                  <a:schemeClr val="dk1"/>
                </a:solidFill>
                <a:latin typeface="Open Sans"/>
                <a:ea typeface="Open Sans"/>
                <a:cs typeface="Open Sans"/>
                <a:sym typeface="Open Sans"/>
              </a:rPr>
              <a:t>Note:</a:t>
            </a:r>
            <a:r>
              <a:rPr lang="en" sz="1900">
                <a:solidFill>
                  <a:schemeClr val="dk1"/>
                </a:solidFill>
                <a:latin typeface="Open Sans"/>
                <a:ea typeface="Open Sans"/>
                <a:cs typeface="Open Sans"/>
                <a:sym typeface="Open Sans"/>
              </a:rPr>
              <a:t> Apart from ImageDataGenerator, there exist multiple other options of performing Data Augmentation as well.</a:t>
            </a: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None/>
            </a:pPr>
            <a:endParaRPr sz="19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 </a:t>
            </a:r>
            <a:endParaRPr sz="1900">
              <a:latin typeface="Open Sans"/>
              <a:ea typeface="Open Sans"/>
              <a:cs typeface="Open Sans"/>
              <a:sym typeface="Open Sans"/>
            </a:endParaRPr>
          </a:p>
        </p:txBody>
      </p:sp>
      <p:pic>
        <p:nvPicPr>
          <p:cNvPr id="327" name="Google Shape;327;p42"/>
          <p:cNvPicPr preferRelativeResize="0"/>
          <p:nvPr/>
        </p:nvPicPr>
        <p:blipFill>
          <a:blip r:embed="rId3">
            <a:alphaModFix/>
          </a:blip>
          <a:stretch>
            <a:fillRect/>
          </a:stretch>
        </p:blipFill>
        <p:spPr>
          <a:xfrm>
            <a:off x="2543175" y="2292988"/>
            <a:ext cx="4057650" cy="24479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112200" y="3080250"/>
            <a:ext cx="8919600" cy="17616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3000" b="1">
                <a:solidFill>
                  <a:schemeClr val="lt1"/>
                </a:solidFill>
                <a:latin typeface="Open Sans"/>
                <a:ea typeface="Open Sans"/>
                <a:cs typeface="Open Sans"/>
                <a:sym typeface="Open Sans"/>
              </a:rPr>
              <a:t>Batch Normalization </a:t>
            </a:r>
            <a:endParaRPr sz="3000" b="1">
              <a:solidFill>
                <a:schemeClr val="lt1"/>
              </a:solidFill>
              <a:latin typeface="Open Sans"/>
              <a:ea typeface="Open Sans"/>
              <a:cs typeface="Open Sans"/>
              <a:sym typeface="Open Sans"/>
            </a:endParaRPr>
          </a:p>
          <a:p>
            <a:pPr marL="457200" lvl="0" indent="-419100" algn="ctr" rtl="0">
              <a:lnSpc>
                <a:spcPct val="150000"/>
              </a:lnSpc>
              <a:spcBef>
                <a:spcPts val="0"/>
              </a:spcBef>
              <a:spcAft>
                <a:spcPts val="0"/>
              </a:spcAft>
              <a:buClr>
                <a:srgbClr val="D9D9D9"/>
              </a:buClr>
              <a:buSzPts val="3000"/>
              <a:buFont typeface="Open Sans"/>
              <a:buChar char="-"/>
            </a:pPr>
            <a:r>
              <a:rPr lang="en" sz="3000" b="1">
                <a:solidFill>
                  <a:srgbClr val="D9D9D9"/>
                </a:solidFill>
                <a:latin typeface="Open Sans"/>
                <a:ea typeface="Open Sans"/>
                <a:cs typeface="Open Sans"/>
                <a:sym typeface="Open Sans"/>
              </a:rPr>
              <a:t>Making models faster and more stable</a:t>
            </a:r>
            <a:endParaRPr sz="3000" b="1">
              <a:solidFill>
                <a:srgbClr val="D9D9D9"/>
              </a:solidFill>
              <a:latin typeface="Open Sans"/>
              <a:ea typeface="Open Sans"/>
              <a:cs typeface="Open Sans"/>
              <a:sym typeface="Open Sans"/>
            </a:endParaRPr>
          </a:p>
        </p:txBody>
      </p:sp>
      <p:sp>
        <p:nvSpPr>
          <p:cNvPr id="347" name="Google Shape;347;p4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1" name="Google Shape;361;p4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62" name="Google Shape;362;p46"/>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Batch Normalization: How?</a:t>
            </a:r>
            <a:endParaRPr sz="4800">
              <a:solidFill>
                <a:srgbClr val="434343"/>
              </a:solidFill>
              <a:latin typeface="Economica"/>
              <a:ea typeface="Economica"/>
              <a:cs typeface="Economica"/>
              <a:sym typeface="Economica"/>
            </a:endParaRPr>
          </a:p>
        </p:txBody>
      </p:sp>
      <p:pic>
        <p:nvPicPr>
          <p:cNvPr id="363" name="Google Shape;363;p46"/>
          <p:cNvPicPr preferRelativeResize="0"/>
          <p:nvPr/>
        </p:nvPicPr>
        <p:blipFill>
          <a:blip r:embed="rId3">
            <a:alphaModFix/>
          </a:blip>
          <a:stretch>
            <a:fillRect/>
          </a:stretch>
        </p:blipFill>
        <p:spPr>
          <a:xfrm>
            <a:off x="1136011" y="2295950"/>
            <a:ext cx="6871975" cy="3483650"/>
          </a:xfrm>
          <a:prstGeom prst="rect">
            <a:avLst/>
          </a:prstGeom>
          <a:noFill/>
          <a:ln>
            <a:noFill/>
          </a:ln>
        </p:spPr>
      </p:pic>
      <p:sp>
        <p:nvSpPr>
          <p:cNvPr id="364" name="Google Shape;364;p46"/>
          <p:cNvSpPr txBox="1"/>
          <p:nvPr/>
        </p:nvSpPr>
        <p:spPr>
          <a:xfrm>
            <a:off x="373950" y="1127750"/>
            <a:ext cx="8685600" cy="116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1"/>
                </a:solidFill>
                <a:latin typeface="Open Sans"/>
                <a:ea typeface="Open Sans"/>
                <a:cs typeface="Open Sans"/>
                <a:sym typeface="Open Sans"/>
              </a:rPr>
              <a:t>Applying Batch Normalization is as simple as adding a layer called BatchNormalization() after the convolution layer. It can be added to any Neural Network.</a:t>
            </a:r>
            <a:endParaRPr sz="2000">
              <a:solidFill>
                <a:schemeClr val="dk1"/>
              </a:solidFill>
              <a:latin typeface="Open Sans"/>
              <a:ea typeface="Open Sans"/>
              <a:cs typeface="Open Sans"/>
              <a:sym typeface="Open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3" name="Google Shape;373;p4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74" name="Google Shape;374;p47"/>
          <p:cNvSpPr txBox="1"/>
          <p:nvPr/>
        </p:nvSpPr>
        <p:spPr>
          <a:xfrm>
            <a:off x="1190900" y="170000"/>
            <a:ext cx="66807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Additional Material</a:t>
            </a:r>
            <a:endParaRPr sz="4800">
              <a:solidFill>
                <a:srgbClr val="434343"/>
              </a:solidFill>
              <a:latin typeface="Economica"/>
              <a:ea typeface="Economica"/>
              <a:cs typeface="Economica"/>
              <a:sym typeface="Economica"/>
            </a:endParaRPr>
          </a:p>
        </p:txBody>
      </p:sp>
      <p:sp>
        <p:nvSpPr>
          <p:cNvPr id="375" name="Google Shape;375;p47"/>
          <p:cNvSpPr txBox="1"/>
          <p:nvPr/>
        </p:nvSpPr>
        <p:spPr>
          <a:xfrm>
            <a:off x="373950" y="2188300"/>
            <a:ext cx="8685600" cy="206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1"/>
                </a:solidFill>
                <a:latin typeface="Open Sans"/>
                <a:ea typeface="Open Sans"/>
                <a:cs typeface="Open Sans"/>
                <a:sym typeface="Open Sans"/>
              </a:rPr>
              <a:t>A nice article throwing light on the variety of Data Augmentation techniques in practice:</a:t>
            </a: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https://towardsdatascience.com/exploring-image-data-augmentation-with-keras-and-tensorflow-a8162d89b844</a:t>
            </a: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2"/>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1" name="Google Shape;341;p42"/>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42" name="Google Shape;342;p42"/>
          <p:cNvSpPr txBox="1"/>
          <p:nvPr/>
        </p:nvSpPr>
        <p:spPr>
          <a:xfrm>
            <a:off x="331625" y="925325"/>
            <a:ext cx="85980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a:latin typeface="Open Sans"/>
                <a:ea typeface="Open Sans"/>
                <a:cs typeface="Open Sans"/>
                <a:sym typeface="Open Sans"/>
              </a:rPr>
              <a:t>By looking at the graph below can you guess, what should be an ideal model complexity?</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sp>
        <p:nvSpPr>
          <p:cNvPr id="346" name="Google Shape;346;p42"/>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Regularization</a:t>
            </a:r>
            <a:endParaRPr sz="4600">
              <a:solidFill>
                <a:srgbClr val="434343"/>
              </a:solidFill>
              <a:latin typeface="Economica"/>
              <a:ea typeface="Economica"/>
              <a:cs typeface="Economica"/>
              <a:sym typeface="Economica"/>
            </a:endParaRPr>
          </a:p>
        </p:txBody>
      </p:sp>
      <p:pic>
        <p:nvPicPr>
          <p:cNvPr id="347" name="Google Shape;347;p42"/>
          <p:cNvPicPr preferRelativeResize="0"/>
          <p:nvPr/>
        </p:nvPicPr>
        <p:blipFill>
          <a:blip r:embed="rId3">
            <a:alphaModFix/>
          </a:blip>
          <a:stretch>
            <a:fillRect/>
          </a:stretch>
        </p:blipFill>
        <p:spPr>
          <a:xfrm>
            <a:off x="2545338" y="2126699"/>
            <a:ext cx="4207475" cy="384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7" name="Google Shape;397;p4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98" name="Google Shape;398;p47"/>
          <p:cNvSpPr txBox="1"/>
          <p:nvPr/>
        </p:nvSpPr>
        <p:spPr>
          <a:xfrm>
            <a:off x="238775" y="925325"/>
            <a:ext cx="86907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You may ask what this has to do with neural network? Well, let us consider the following network…</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We could think of </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the input layer (in green) as the question</a:t>
            </a:r>
            <a:endParaRPr sz="2000">
              <a:latin typeface="Open Sans"/>
              <a:ea typeface="Open Sans"/>
              <a:cs typeface="Open Sans"/>
              <a:sym typeface="Open Sans"/>
            </a:endParaRPr>
          </a:p>
          <a:p>
            <a:pPr marL="457200" lvl="0" indent="0" algn="l" rtl="0">
              <a:spcBef>
                <a:spcPts val="0"/>
              </a:spcBef>
              <a:spcAft>
                <a:spcPts val="0"/>
              </a:spcAft>
              <a:buNone/>
            </a:pPr>
            <a:r>
              <a:rPr lang="en" sz="2000">
                <a:latin typeface="Open Sans"/>
                <a:ea typeface="Open Sans"/>
                <a:cs typeface="Open Sans"/>
                <a:sym typeface="Open Sans"/>
              </a:rPr>
              <a:t>the host asking, </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each neuron in the hidden layer (in blue)</a:t>
            </a:r>
            <a:endParaRPr sz="2000">
              <a:latin typeface="Open Sans"/>
              <a:ea typeface="Open Sans"/>
              <a:cs typeface="Open Sans"/>
              <a:sym typeface="Open Sans"/>
            </a:endParaRPr>
          </a:p>
          <a:p>
            <a:pPr marL="457200" lvl="0" indent="0" algn="l" rtl="0">
              <a:spcBef>
                <a:spcPts val="0"/>
              </a:spcBef>
              <a:spcAft>
                <a:spcPts val="0"/>
              </a:spcAft>
              <a:buNone/>
            </a:pPr>
            <a:r>
              <a:rPr lang="en" sz="2000">
                <a:latin typeface="Open Sans"/>
                <a:ea typeface="Open Sans"/>
                <a:cs typeface="Open Sans"/>
                <a:sym typeface="Open Sans"/>
              </a:rPr>
              <a:t> as one person from the audience, </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and the output layer (in red) as the </a:t>
            </a:r>
            <a:endParaRPr sz="2000">
              <a:latin typeface="Open Sans"/>
              <a:ea typeface="Open Sans"/>
              <a:cs typeface="Open Sans"/>
              <a:sym typeface="Open Sans"/>
            </a:endParaRPr>
          </a:p>
          <a:p>
            <a:pPr marL="457200" lvl="0" indent="0" algn="l" rtl="0">
              <a:spcBef>
                <a:spcPts val="0"/>
              </a:spcBef>
              <a:spcAft>
                <a:spcPts val="0"/>
              </a:spcAft>
              <a:buNone/>
            </a:pPr>
            <a:r>
              <a:rPr lang="en" sz="2000">
                <a:latin typeface="Open Sans"/>
                <a:ea typeface="Open Sans"/>
                <a:cs typeface="Open Sans"/>
                <a:sym typeface="Open Sans"/>
              </a:rPr>
              <a:t>chosen answer from one selected </a:t>
            </a:r>
            <a:endParaRPr sz="2000">
              <a:latin typeface="Open Sans"/>
              <a:ea typeface="Open Sans"/>
              <a:cs typeface="Open Sans"/>
              <a:sym typeface="Open Sans"/>
            </a:endParaRPr>
          </a:p>
          <a:p>
            <a:pPr marL="457200" lvl="0" indent="0" algn="l" rtl="0">
              <a:spcBef>
                <a:spcPts val="0"/>
              </a:spcBef>
              <a:spcAft>
                <a:spcPts val="0"/>
              </a:spcAft>
              <a:buNone/>
            </a:pPr>
            <a:r>
              <a:rPr lang="en" sz="2000">
                <a:latin typeface="Open Sans"/>
                <a:ea typeface="Open Sans"/>
                <a:cs typeface="Open Sans"/>
                <a:sym typeface="Open Sans"/>
              </a:rPr>
              <a:t>audience.</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If the output layer finds out that a specific neuron is always giving the best answer, it may neglect the others and give all the weight to this neuron.</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sp>
        <p:nvSpPr>
          <p:cNvPr id="402" name="Google Shape;402;p47"/>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Dropout in Neural Network</a:t>
            </a:r>
            <a:endParaRPr sz="4600">
              <a:solidFill>
                <a:srgbClr val="434343"/>
              </a:solidFill>
              <a:latin typeface="Economica"/>
              <a:ea typeface="Economica"/>
              <a:cs typeface="Economica"/>
              <a:sym typeface="Economica"/>
            </a:endParaRPr>
          </a:p>
        </p:txBody>
      </p:sp>
      <p:pic>
        <p:nvPicPr>
          <p:cNvPr id="403" name="Google Shape;403;p47"/>
          <p:cNvPicPr preferRelativeResize="0"/>
          <p:nvPr/>
        </p:nvPicPr>
        <p:blipFill>
          <a:blip r:embed="rId3">
            <a:alphaModFix/>
          </a:blip>
          <a:stretch>
            <a:fillRect/>
          </a:stretch>
        </p:blipFill>
        <p:spPr>
          <a:xfrm>
            <a:off x="5766763" y="1777100"/>
            <a:ext cx="3292775" cy="287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9" name="Google Shape;409;p4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10" name="Google Shape;410;p48"/>
          <p:cNvSpPr txBox="1"/>
          <p:nvPr/>
        </p:nvSpPr>
        <p:spPr>
          <a:xfrm>
            <a:off x="238775" y="925325"/>
            <a:ext cx="86907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Based on our previous analysis, we chose to forbid some neurons of answering and give chance to others. This way we will achieve balance and force all neurons to learn. </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This is the concept of dropout, and technically it works as follows:</a:t>
            </a: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We assign a dropout rate, which represents the percentage of neurons to drop (e.g. 20% of neurons)</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At each stage, we remove random neurons according to the predefined percentage.</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Char char="●"/>
            </a:pPr>
            <a:r>
              <a:rPr lang="en" sz="2000">
                <a:latin typeface="Open Sans"/>
                <a:ea typeface="Open Sans"/>
                <a:cs typeface="Open Sans"/>
                <a:sym typeface="Open Sans"/>
              </a:rPr>
              <a:t>We calculate the final output according to the combination of results from the remaining neurons.</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000">
                <a:latin typeface="Open Sans"/>
                <a:ea typeface="Open Sans"/>
                <a:cs typeface="Open Sans"/>
                <a:sym typeface="Open Sans"/>
              </a:rPr>
              <a:t>With this technique all neurons will have the chance to vote and will be obliged to answer correctly to decrease the model loss.</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sp>
        <p:nvSpPr>
          <p:cNvPr id="414" name="Google Shape;414;p4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Dropout in Neural Network</a:t>
            </a:r>
            <a:endParaRPr sz="4600">
              <a:solidFill>
                <a:srgbClr val="434343"/>
              </a:solidFill>
              <a:latin typeface="Economica"/>
              <a:ea typeface="Economica"/>
              <a:cs typeface="Economica"/>
              <a:sym typeface="Economi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0" name="Google Shape;420;p4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24" name="Google Shape;424;p49"/>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Dropout</a:t>
            </a:r>
            <a:endParaRPr sz="4600">
              <a:solidFill>
                <a:srgbClr val="434343"/>
              </a:solidFill>
              <a:latin typeface="Economica"/>
              <a:ea typeface="Economica"/>
              <a:cs typeface="Economica"/>
              <a:sym typeface="Economica"/>
            </a:endParaRPr>
          </a:p>
        </p:txBody>
      </p:sp>
      <p:pic>
        <p:nvPicPr>
          <p:cNvPr id="425" name="Google Shape;425;p49"/>
          <p:cNvPicPr preferRelativeResize="0"/>
          <p:nvPr/>
        </p:nvPicPr>
        <p:blipFill>
          <a:blip r:embed="rId3">
            <a:alphaModFix/>
          </a:blip>
          <a:stretch>
            <a:fillRect/>
          </a:stretch>
        </p:blipFill>
        <p:spPr>
          <a:xfrm>
            <a:off x="152400" y="1127600"/>
            <a:ext cx="8839198" cy="44026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1" name="Google Shape;431;p5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32" name="Google Shape;432;p50"/>
          <p:cNvSpPr txBox="1"/>
          <p:nvPr/>
        </p:nvSpPr>
        <p:spPr>
          <a:xfrm>
            <a:off x="331625" y="925325"/>
            <a:ext cx="85980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In Deep Neural Networks, the chances of overfitting are very high. Therefore, Dropout acts as a regularization to the NN. It makes the model more robust.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The percentage of neurons to be dropped is a hyperparameter that can be tuned based on the amount of overfitting on the data.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a:latin typeface="Open Sans"/>
                <a:ea typeface="Open Sans"/>
                <a:cs typeface="Open Sans"/>
                <a:sym typeface="Open Sans"/>
              </a:rPr>
              <a:t>By dropping a unit out, we mean temporarily removing it from the network, along with all its incoming and outgoing connections.</a:t>
            </a: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a:latin typeface="Open Sans"/>
                <a:ea typeface="Open Sans"/>
                <a:cs typeface="Open Sans"/>
                <a:sym typeface="Open Sans"/>
              </a:rPr>
              <a:t>It can be used with most types of layers, such as dense fully connected layers. Dropout may be implemented on any or all hidden layers in the network as well as the visible or input layer.</a:t>
            </a: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b="1">
                <a:latin typeface="Open Sans"/>
                <a:ea typeface="Open Sans"/>
                <a:cs typeface="Open Sans"/>
                <a:sym typeface="Open Sans"/>
              </a:rPr>
              <a:t>NOTE :</a:t>
            </a:r>
            <a:r>
              <a:rPr lang="en" sz="1900">
                <a:latin typeface="Open Sans"/>
                <a:ea typeface="Open Sans"/>
                <a:cs typeface="Open Sans"/>
                <a:sym typeface="Open Sans"/>
              </a:rPr>
              <a:t> It is not used on the output layer.</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sp>
        <p:nvSpPr>
          <p:cNvPr id="436" name="Google Shape;436;p50"/>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Dropout</a:t>
            </a:r>
            <a:endParaRPr sz="4600">
              <a:solidFill>
                <a:srgbClr val="434343"/>
              </a:solidFill>
              <a:latin typeface="Economica"/>
              <a:ea typeface="Economica"/>
              <a:cs typeface="Economica"/>
              <a:sym typeface="Economic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8" name="Google Shape;78;p1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79" name="Google Shape;79;p15"/>
          <p:cNvSpPr txBox="1"/>
          <p:nvPr/>
        </p:nvSpPr>
        <p:spPr>
          <a:xfrm>
            <a:off x="128425" y="925325"/>
            <a:ext cx="4768800" cy="45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When we see this image, we can say, without even thinking, that this is an image of an adorable dog. Even an 8-year-old kid would not have any problem identifying the dog in the image.</a:t>
            </a:r>
            <a:endParaRPr sz="2000">
              <a:latin typeface="Open Sans"/>
              <a:ea typeface="Open Sans"/>
              <a:cs typeface="Open Sans"/>
              <a:sym typeface="Open Sans"/>
            </a:endParaRPr>
          </a:p>
        </p:txBody>
      </p:sp>
      <p:pic>
        <p:nvPicPr>
          <p:cNvPr id="83" name="Google Shape;83;p15"/>
          <p:cNvPicPr preferRelativeResize="0"/>
          <p:nvPr/>
        </p:nvPicPr>
        <p:blipFill>
          <a:blip r:embed="rId3">
            <a:alphaModFix/>
          </a:blip>
          <a:stretch>
            <a:fillRect/>
          </a:stretch>
        </p:blipFill>
        <p:spPr>
          <a:xfrm>
            <a:off x="5045497" y="1213900"/>
            <a:ext cx="4098500" cy="42265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9" name="Google Shape;89;p1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90" name="Google Shape;90;p16"/>
          <p:cNvSpPr txBox="1"/>
          <p:nvPr/>
        </p:nvSpPr>
        <p:spPr>
          <a:xfrm>
            <a:off x="128425" y="1320800"/>
            <a:ext cx="8801100" cy="3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000">
              <a:latin typeface="Open Sans"/>
              <a:ea typeface="Open Sans"/>
              <a:cs typeface="Open Sans"/>
              <a:sym typeface="Open Sans"/>
            </a:endParaRPr>
          </a:p>
          <a:p>
            <a:pPr marL="0" lvl="0" indent="0" algn="l" rtl="0">
              <a:spcBef>
                <a:spcPts val="0"/>
              </a:spcBef>
              <a:spcAft>
                <a:spcPts val="0"/>
              </a:spcAft>
              <a:buNone/>
            </a:pPr>
            <a:endParaRPr sz="3000">
              <a:latin typeface="Open Sans"/>
              <a:ea typeface="Open Sans"/>
              <a:cs typeface="Open Sans"/>
              <a:sym typeface="Open Sans"/>
            </a:endParaRPr>
          </a:p>
          <a:p>
            <a:pPr marL="0" lvl="0" indent="0" algn="l" rtl="0">
              <a:spcBef>
                <a:spcPts val="0"/>
              </a:spcBef>
              <a:spcAft>
                <a:spcPts val="0"/>
              </a:spcAft>
              <a:buNone/>
            </a:pPr>
            <a:endParaRPr sz="3000">
              <a:latin typeface="Open Sans"/>
              <a:ea typeface="Open Sans"/>
              <a:cs typeface="Open Sans"/>
              <a:sym typeface="Open Sans"/>
            </a:endParaRPr>
          </a:p>
          <a:p>
            <a:pPr marL="0" lvl="0" indent="0" algn="ctr" rtl="0">
              <a:spcBef>
                <a:spcPts val="0"/>
              </a:spcBef>
              <a:spcAft>
                <a:spcPts val="0"/>
              </a:spcAft>
              <a:buNone/>
            </a:pPr>
            <a:r>
              <a:rPr lang="en" sz="3000">
                <a:latin typeface="Open Sans"/>
                <a:ea typeface="Open Sans"/>
                <a:cs typeface="Open Sans"/>
                <a:sym typeface="Open Sans"/>
              </a:rPr>
              <a:t>Have you ever wondered how a computer sees the same image?</a:t>
            </a:r>
            <a:endParaRPr sz="30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9" name="Google Shape;99;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00" name="Google Shape;100;p17"/>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Pixel</a:t>
            </a:r>
            <a:endParaRPr sz="4600">
              <a:solidFill>
                <a:srgbClr val="434343"/>
              </a:solidFill>
              <a:latin typeface="Economica"/>
              <a:ea typeface="Economica"/>
              <a:cs typeface="Economica"/>
              <a:sym typeface="Economica"/>
            </a:endParaRPr>
          </a:p>
        </p:txBody>
      </p:sp>
      <p:sp>
        <p:nvSpPr>
          <p:cNvPr id="101" name="Google Shape;101;p17"/>
          <p:cNvSpPr txBox="1"/>
          <p:nvPr/>
        </p:nvSpPr>
        <p:spPr>
          <a:xfrm>
            <a:off x="238775" y="1103875"/>
            <a:ext cx="8590200" cy="48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A computer sees an image as 0s and 1s (binary digits).</a:t>
            </a:r>
            <a:endParaRPr sz="2000">
              <a:latin typeface="Open Sans"/>
              <a:ea typeface="Open Sans"/>
              <a:cs typeface="Open Sans"/>
              <a:sym typeface="Open Sans"/>
            </a:endParaRPr>
          </a:p>
          <a:p>
            <a:pPr marL="0" lvl="0" indent="0" algn="l" rtl="0">
              <a:spcBef>
                <a:spcPts val="0"/>
              </a:spcBef>
              <a:spcAft>
                <a:spcPts val="0"/>
              </a:spcAft>
              <a:buNone/>
            </a:pPr>
            <a:r>
              <a:rPr lang="en" sz="2000" b="1">
                <a:latin typeface="Open Sans"/>
                <a:ea typeface="Open Sans"/>
                <a:cs typeface="Open Sans"/>
                <a:sym typeface="Open Sans"/>
              </a:rPr>
              <a:t>Pixel</a:t>
            </a:r>
            <a:r>
              <a:rPr lang="en" sz="2000">
                <a:latin typeface="Open Sans"/>
                <a:ea typeface="Open Sans"/>
                <a:cs typeface="Open Sans"/>
                <a:sym typeface="Open Sans"/>
              </a:rPr>
              <a:t> is the smallest unit in an image. </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000">
                <a:latin typeface="Open Sans"/>
                <a:ea typeface="Open Sans"/>
                <a:cs typeface="Open Sans"/>
                <a:sym typeface="Open Sans"/>
              </a:rPr>
              <a:t>Pixel data diagram. At left, image of Lincoln; at center, the pixels labeled with numbers from 0–255, representing their brightness; and at right, these numbers by themselves. What is this? 0-255, it is RGB color combination values, we will learn about it soon.</a:t>
            </a: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pic>
        <p:nvPicPr>
          <p:cNvPr id="102" name="Google Shape;102;p17"/>
          <p:cNvPicPr preferRelativeResize="0"/>
          <p:nvPr/>
        </p:nvPicPr>
        <p:blipFill>
          <a:blip r:embed="rId3">
            <a:alphaModFix/>
          </a:blip>
          <a:stretch>
            <a:fillRect/>
          </a:stretch>
        </p:blipFill>
        <p:spPr>
          <a:xfrm>
            <a:off x="695113" y="1998050"/>
            <a:ext cx="7829075" cy="322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8" name="Google Shape;108;p1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09" name="Google Shape;109;p1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Pixel</a:t>
            </a:r>
            <a:endParaRPr sz="4600">
              <a:solidFill>
                <a:srgbClr val="434343"/>
              </a:solidFill>
              <a:latin typeface="Economica"/>
              <a:ea typeface="Economica"/>
              <a:cs typeface="Economica"/>
              <a:sym typeface="Economica"/>
            </a:endParaRPr>
          </a:p>
        </p:txBody>
      </p:sp>
      <p:pic>
        <p:nvPicPr>
          <p:cNvPr id="110" name="Google Shape;110;p18"/>
          <p:cNvPicPr preferRelativeResize="0"/>
          <p:nvPr/>
        </p:nvPicPr>
        <p:blipFill>
          <a:blip r:embed="rId3">
            <a:alphaModFix/>
          </a:blip>
          <a:stretch>
            <a:fillRect/>
          </a:stretch>
        </p:blipFill>
        <p:spPr>
          <a:xfrm>
            <a:off x="260213" y="1241337"/>
            <a:ext cx="8623575" cy="4375325"/>
          </a:xfrm>
          <a:prstGeom prst="rect">
            <a:avLst/>
          </a:prstGeom>
          <a:noFill/>
          <a:ln>
            <a:noFill/>
          </a:ln>
        </p:spPr>
      </p:pic>
      <p:sp>
        <p:nvSpPr>
          <p:cNvPr id="111" name="Google Shape;111;p18"/>
          <p:cNvSpPr txBox="1"/>
          <p:nvPr/>
        </p:nvSpPr>
        <p:spPr>
          <a:xfrm>
            <a:off x="545325" y="5816900"/>
            <a:ext cx="8064300" cy="6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Ear has of the animal has been zoomed to show the pixel of an image</a:t>
            </a:r>
            <a:endParaRPr sz="18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8" name="Google Shape;98;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99" name="Google Shape;99;p17"/>
          <p:cNvSpPr txBox="1"/>
          <p:nvPr/>
        </p:nvSpPr>
        <p:spPr>
          <a:xfrm>
            <a:off x="331625" y="925325"/>
            <a:ext cx="85980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TensorBoard provides the visualization and tooling needed for machine learning experimentation:</a:t>
            </a: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Tracking and visualizing metrics such as loss and accuracy</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Visualizing the model graph </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Viewing histograms of weights, biases, or other tensors as they change over time</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Displaying images, text, and audio data</a:t>
            </a: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And much more!</a:t>
            </a: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p:txBody>
      </p:sp>
      <p:sp>
        <p:nvSpPr>
          <p:cNvPr id="103" name="Google Shape;103;p17"/>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TensorBoard: TensorFlow's visualization toolkit</a:t>
            </a:r>
            <a:endParaRPr sz="4400">
              <a:solidFill>
                <a:srgbClr val="434343"/>
              </a:solidFill>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7" name="Google Shape;117;p1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18" name="Google Shape;118;p19"/>
          <p:cNvSpPr txBox="1"/>
          <p:nvPr/>
        </p:nvSpPr>
        <p:spPr>
          <a:xfrm>
            <a:off x="528325" y="925325"/>
            <a:ext cx="81483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Computers are actually unable to recognize or look at images the way we humans would. So, we would have to find a way to convert these images into numbers. There are two common ways to do this when it comes to Image Processing:</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b="1">
                <a:latin typeface="Open Sans"/>
                <a:ea typeface="Open Sans"/>
                <a:cs typeface="Open Sans"/>
                <a:sym typeface="Open Sans"/>
              </a:rPr>
              <a:t>Greyscale -</a:t>
            </a:r>
            <a:r>
              <a:rPr lang="en" sz="1900">
                <a:latin typeface="Open Sans"/>
                <a:ea typeface="Open Sans"/>
                <a:cs typeface="Open Sans"/>
                <a:sym typeface="Open Sans"/>
              </a:rPr>
              <a:t> A range of grey shades from white to black.</a:t>
            </a: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When using the Greyscale, the computer assigns each pixel a value (in numbers) based on its level of darkness.</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b="1">
                <a:latin typeface="Open Sans"/>
                <a:ea typeface="Open Sans"/>
                <a:cs typeface="Open Sans"/>
                <a:sym typeface="Open Sans"/>
              </a:rPr>
              <a:t>RGB Values -</a:t>
            </a:r>
            <a:r>
              <a:rPr lang="en" sz="1900">
                <a:latin typeface="Open Sans"/>
                <a:ea typeface="Open Sans"/>
                <a:cs typeface="Open Sans"/>
                <a:sym typeface="Open Sans"/>
              </a:rPr>
              <a:t> A combination of red, green, and blue.</a:t>
            </a: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a:latin typeface="Open Sans"/>
                <a:ea typeface="Open Sans"/>
                <a:cs typeface="Open Sans"/>
                <a:sym typeface="Open Sans"/>
              </a:rPr>
              <a:t>Once a colour is given a RGB Value, the computer extracts that value from each pixel and puts the results in an array.</a:t>
            </a: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p:txBody>
      </p:sp>
      <p:sp>
        <p:nvSpPr>
          <p:cNvPr id="122" name="Google Shape;122;p19"/>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Channels</a:t>
            </a:r>
            <a:endParaRPr sz="4400">
              <a:solidFill>
                <a:srgbClr val="434343"/>
              </a:solidFill>
              <a:latin typeface="Economica"/>
              <a:ea typeface="Economica"/>
              <a:cs typeface="Economica"/>
              <a:sym typeface="Economic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8" name="Google Shape;128;p2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pic>
        <p:nvPicPr>
          <p:cNvPr id="133" name="Google Shape;133;p20"/>
          <p:cNvPicPr preferRelativeResize="0"/>
          <p:nvPr/>
        </p:nvPicPr>
        <p:blipFill>
          <a:blip r:embed="rId3">
            <a:alphaModFix/>
          </a:blip>
          <a:stretch>
            <a:fillRect/>
          </a:stretch>
        </p:blipFill>
        <p:spPr>
          <a:xfrm>
            <a:off x="1156200" y="2217375"/>
            <a:ext cx="2642400" cy="2667909"/>
          </a:xfrm>
          <a:prstGeom prst="rect">
            <a:avLst/>
          </a:prstGeom>
          <a:noFill/>
          <a:ln>
            <a:noFill/>
          </a:ln>
        </p:spPr>
      </p:pic>
      <p:pic>
        <p:nvPicPr>
          <p:cNvPr id="134" name="Google Shape;134;p20"/>
          <p:cNvPicPr preferRelativeResize="0"/>
          <p:nvPr/>
        </p:nvPicPr>
        <p:blipFill rotWithShape="1">
          <a:blip r:embed="rId4">
            <a:alphaModFix/>
          </a:blip>
          <a:srcRect b="7510"/>
          <a:stretch/>
        </p:blipFill>
        <p:spPr>
          <a:xfrm>
            <a:off x="4232225" y="2050500"/>
            <a:ext cx="4051555" cy="2810475"/>
          </a:xfrm>
          <a:prstGeom prst="rect">
            <a:avLst/>
          </a:prstGeom>
          <a:noFill/>
          <a:ln>
            <a:noFill/>
          </a:ln>
        </p:spPr>
      </p:pic>
      <p:sp>
        <p:nvSpPr>
          <p:cNvPr id="135" name="Google Shape;135;p20"/>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Channels</a:t>
            </a:r>
            <a:endParaRPr sz="4600">
              <a:solidFill>
                <a:srgbClr val="434343"/>
              </a:solidFill>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1" name="Google Shape;141;p2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42" name="Google Shape;142;p21"/>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Understanding Colour Images</a:t>
            </a:r>
            <a:endParaRPr sz="4600">
              <a:solidFill>
                <a:srgbClr val="434343"/>
              </a:solidFill>
              <a:latin typeface="Economica"/>
              <a:ea typeface="Economica"/>
              <a:cs typeface="Economica"/>
              <a:sym typeface="Economica"/>
            </a:endParaRPr>
          </a:p>
        </p:txBody>
      </p:sp>
      <p:sp>
        <p:nvSpPr>
          <p:cNvPr id="143" name="Google Shape;143;p21"/>
          <p:cNvSpPr txBox="1"/>
          <p:nvPr/>
        </p:nvSpPr>
        <p:spPr>
          <a:xfrm>
            <a:off x="238775" y="951125"/>
            <a:ext cx="8590200" cy="57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For any color image in RGB format, there are 3 primary channels – Red, green and blue. How it works is pretty simple.</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A matrix is formed for every primary color and later these matrices combine to provide a Pixel value for the individual R, G, B colors.</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0" lvl="0" indent="0" algn="l" rtl="0">
              <a:spcBef>
                <a:spcPts val="0"/>
              </a:spcBef>
              <a:spcAft>
                <a:spcPts val="0"/>
              </a:spcAft>
              <a:buNone/>
            </a:pPr>
            <a:r>
              <a:rPr lang="en" sz="1800">
                <a:latin typeface="Open Sans"/>
                <a:ea typeface="Open Sans"/>
                <a:cs typeface="Open Sans"/>
                <a:sym typeface="Open Sans"/>
              </a:rPr>
              <a:t>Consider the following image:</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p:txBody>
      </p:sp>
      <p:pic>
        <p:nvPicPr>
          <p:cNvPr id="144" name="Google Shape;144;p21"/>
          <p:cNvPicPr preferRelativeResize="0"/>
          <p:nvPr/>
        </p:nvPicPr>
        <p:blipFill>
          <a:blip r:embed="rId3">
            <a:alphaModFix/>
          </a:blip>
          <a:stretch>
            <a:fillRect/>
          </a:stretch>
        </p:blipFill>
        <p:spPr>
          <a:xfrm>
            <a:off x="238763" y="3512300"/>
            <a:ext cx="7132324" cy="2920350"/>
          </a:xfrm>
          <a:prstGeom prst="rect">
            <a:avLst/>
          </a:prstGeom>
          <a:noFill/>
          <a:ln>
            <a:noFill/>
          </a:ln>
        </p:spPr>
      </p:pic>
      <p:sp>
        <p:nvSpPr>
          <p:cNvPr id="145" name="Google Shape;145;p21"/>
          <p:cNvSpPr/>
          <p:nvPr/>
        </p:nvSpPr>
        <p:spPr>
          <a:xfrm>
            <a:off x="7304125" y="2967300"/>
            <a:ext cx="1691100" cy="2189100"/>
          </a:xfrm>
          <a:prstGeom prst="wedgeRoundRectCallout">
            <a:avLst>
              <a:gd name="adj1" fmla="val -49386"/>
              <a:gd name="adj2" fmla="val 65386"/>
              <a:gd name="adj3" fmla="val 0"/>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Each matrix(the rectangular block) here belongs to either Red, Green or Blue. These 3 matrices combine to form 1 colour image.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1" name="Google Shape;151;p22"/>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52" name="Google Shape;152;p22"/>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Understanding Colour Images</a:t>
            </a:r>
            <a:endParaRPr sz="4600">
              <a:solidFill>
                <a:srgbClr val="434343"/>
              </a:solidFill>
              <a:latin typeface="Economica"/>
              <a:ea typeface="Economica"/>
              <a:cs typeface="Economica"/>
              <a:sym typeface="Economica"/>
            </a:endParaRPr>
          </a:p>
        </p:txBody>
      </p:sp>
      <p:sp>
        <p:nvSpPr>
          <p:cNvPr id="153" name="Google Shape;153;p22"/>
          <p:cNvSpPr txBox="1"/>
          <p:nvPr/>
        </p:nvSpPr>
        <p:spPr>
          <a:xfrm>
            <a:off x="238775" y="951125"/>
            <a:ext cx="8590200" cy="57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r>
              <a:rPr lang="en" sz="1800" b="1">
                <a:latin typeface="Open Sans"/>
                <a:ea typeface="Open Sans"/>
                <a:cs typeface="Open Sans"/>
                <a:sym typeface="Open Sans"/>
              </a:rPr>
              <a:t>Note:</a:t>
            </a:r>
            <a:r>
              <a:rPr lang="en" sz="1800">
                <a:latin typeface="Open Sans"/>
                <a:ea typeface="Open Sans"/>
                <a:cs typeface="Open Sans"/>
                <a:sym typeface="Open Sans"/>
              </a:rPr>
              <a:t> Images with 4, 5 or more  channels also exist. An image can actually have up to 56 channels.</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r>
              <a:rPr lang="en" sz="1800">
                <a:latin typeface="Open Sans"/>
                <a:ea typeface="Open Sans"/>
                <a:cs typeface="Open Sans"/>
                <a:sym typeface="Open Sans"/>
              </a:rPr>
              <a:t>For example, images used in sophisticated graphics editing use four channels: three channels for RGB plus an extra alpha or "a" channel. </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r>
              <a:rPr lang="en" sz="1800">
                <a:latin typeface="Open Sans"/>
                <a:ea typeface="Open Sans"/>
                <a:cs typeface="Open Sans"/>
                <a:sym typeface="Open Sans"/>
              </a:rPr>
              <a:t>Also, a CMYK image has four channels: cyan, magenta, yellow, and key (black). </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r>
              <a:rPr lang="en" sz="1800">
                <a:latin typeface="Open Sans"/>
                <a:ea typeface="Open Sans"/>
                <a:cs typeface="Open Sans"/>
                <a:sym typeface="Open Sans"/>
              </a:rPr>
              <a:t>When we say 3 channels, we are considering images of the RGB type.</a:t>
            </a:r>
            <a:endParaRPr sz="18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9" name="Google Shape;159;p2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63" name="Google Shape;163;p23"/>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Image Representation</a:t>
            </a:r>
            <a:endParaRPr sz="4600">
              <a:solidFill>
                <a:srgbClr val="434343"/>
              </a:solidFill>
              <a:latin typeface="Economica"/>
              <a:ea typeface="Economica"/>
              <a:cs typeface="Economica"/>
              <a:sym typeface="Economica"/>
            </a:endParaRPr>
          </a:p>
        </p:txBody>
      </p:sp>
      <p:sp>
        <p:nvSpPr>
          <p:cNvPr id="164" name="Google Shape;164;p23"/>
          <p:cNvSpPr txBox="1"/>
          <p:nvPr/>
        </p:nvSpPr>
        <p:spPr>
          <a:xfrm>
            <a:off x="238775" y="1076950"/>
            <a:ext cx="8590200" cy="56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2000" dirty="0">
                <a:solidFill>
                  <a:schemeClr val="dk1"/>
                </a:solidFill>
                <a:latin typeface="Open Sans"/>
                <a:ea typeface="Open Sans"/>
                <a:cs typeface="Open Sans"/>
                <a:sym typeface="Open Sans"/>
              </a:rPr>
              <a:t>Images are usually represented as </a:t>
            </a:r>
            <a:r>
              <a:rPr lang="en" sz="2000" b="1" dirty="0">
                <a:solidFill>
                  <a:schemeClr val="dk1"/>
                </a:solidFill>
                <a:latin typeface="Open Sans"/>
                <a:ea typeface="Open Sans"/>
                <a:cs typeface="Open Sans"/>
                <a:sym typeface="Open Sans"/>
              </a:rPr>
              <a:t>Height x Width x #Channels</a:t>
            </a:r>
            <a:r>
              <a:rPr lang="en" sz="2000" dirty="0">
                <a:solidFill>
                  <a:schemeClr val="dk1"/>
                </a:solidFill>
                <a:latin typeface="Open Sans"/>
                <a:ea typeface="Open Sans"/>
                <a:cs typeface="Open Sans"/>
                <a:sym typeface="Open Sans"/>
              </a:rPr>
              <a:t> where </a:t>
            </a:r>
            <a:r>
              <a:rPr lang="en" sz="2000" b="1" dirty="0">
                <a:solidFill>
                  <a:schemeClr val="dk1"/>
                </a:solidFill>
                <a:latin typeface="Open Sans"/>
                <a:ea typeface="Open Sans"/>
                <a:cs typeface="Open Sans"/>
                <a:sym typeface="Open Sans"/>
              </a:rPr>
              <a:t>#Channels is 3 for RGB images</a:t>
            </a:r>
            <a:r>
              <a:rPr lang="en" sz="2000" dirty="0">
                <a:solidFill>
                  <a:schemeClr val="dk1"/>
                </a:solidFill>
                <a:latin typeface="Open Sans"/>
                <a:ea typeface="Open Sans"/>
                <a:cs typeface="Open Sans"/>
                <a:sym typeface="Open Sans"/>
              </a:rPr>
              <a:t> and </a:t>
            </a:r>
            <a:r>
              <a:rPr lang="en" sz="2000" b="1" dirty="0">
                <a:solidFill>
                  <a:schemeClr val="dk1"/>
                </a:solidFill>
                <a:latin typeface="Open Sans"/>
                <a:ea typeface="Open Sans"/>
                <a:cs typeface="Open Sans"/>
                <a:sym typeface="Open Sans"/>
              </a:rPr>
              <a:t>1 for grayscale images</a:t>
            </a:r>
            <a:r>
              <a:rPr lang="en" sz="2000" dirty="0">
                <a:solidFill>
                  <a:schemeClr val="dk1"/>
                </a:solidFill>
                <a:latin typeface="Open Sans"/>
                <a:ea typeface="Open Sans"/>
                <a:cs typeface="Open Sans"/>
                <a:sym typeface="Open Sans"/>
              </a:rPr>
              <a:t>. </a:t>
            </a:r>
            <a:endParaRPr sz="2000"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2000" dirty="0">
                <a:solidFill>
                  <a:schemeClr val="dk1"/>
                </a:solidFill>
                <a:latin typeface="Open Sans"/>
                <a:ea typeface="Open Sans"/>
                <a:cs typeface="Open Sans"/>
                <a:sym typeface="Open Sans"/>
              </a:rPr>
              <a:t>Sometimes you see </a:t>
            </a:r>
            <a:r>
              <a:rPr lang="en" sz="2000" b="1" dirty="0">
                <a:solidFill>
                  <a:schemeClr val="dk1"/>
                </a:solidFill>
                <a:latin typeface="Open Sans"/>
                <a:ea typeface="Open Sans"/>
                <a:cs typeface="Open Sans"/>
                <a:sym typeface="Open Sans"/>
              </a:rPr>
              <a:t>Width x Height x #Channels</a:t>
            </a:r>
            <a:r>
              <a:rPr lang="en" sz="2000" dirty="0">
                <a:solidFill>
                  <a:schemeClr val="dk1"/>
                </a:solidFill>
                <a:latin typeface="Open Sans"/>
                <a:ea typeface="Open Sans"/>
                <a:cs typeface="Open Sans"/>
                <a:sym typeface="Open Sans"/>
              </a:rPr>
              <a:t>, but the third dimension is the “channels.”</a:t>
            </a:r>
            <a:endParaRPr sz="20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20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20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20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20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2000" dirty="0">
              <a:solidFill>
                <a:srgbClr val="B7B7B7"/>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dirty="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8" name="Google Shape;238;p3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39" name="Google Shape;239;p31"/>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What is Computer Vision?</a:t>
            </a:r>
            <a:endParaRPr sz="3900">
              <a:solidFill>
                <a:srgbClr val="434343"/>
              </a:solidFill>
              <a:latin typeface="Economica"/>
              <a:ea typeface="Economica"/>
              <a:cs typeface="Economica"/>
              <a:sym typeface="Economica"/>
            </a:endParaRPr>
          </a:p>
        </p:txBody>
      </p:sp>
      <p:sp>
        <p:nvSpPr>
          <p:cNvPr id="240" name="Google Shape;240;p31"/>
          <p:cNvSpPr txBox="1"/>
          <p:nvPr/>
        </p:nvSpPr>
        <p:spPr>
          <a:xfrm>
            <a:off x="373950" y="1237325"/>
            <a:ext cx="8685600" cy="3942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2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2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22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22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2200">
                <a:solidFill>
                  <a:schemeClr val="dk1"/>
                </a:solidFill>
                <a:latin typeface="Open Sans"/>
                <a:ea typeface="Open Sans"/>
                <a:cs typeface="Open Sans"/>
                <a:sym typeface="Open Sans"/>
              </a:rPr>
              <a:t>The goal of computer vision is to understand the content of digital images. Typically, this involves </a:t>
            </a:r>
            <a:r>
              <a:rPr lang="en" sz="2200">
                <a:solidFill>
                  <a:schemeClr val="dk1"/>
                </a:solidFill>
                <a:highlight>
                  <a:srgbClr val="CFE2F3"/>
                </a:highlight>
                <a:latin typeface="Open Sans"/>
                <a:ea typeface="Open Sans"/>
                <a:cs typeface="Open Sans"/>
                <a:sym typeface="Open Sans"/>
              </a:rPr>
              <a:t>developing methods that attempt to reproduce the capability of human vision.</a:t>
            </a:r>
            <a:endParaRPr sz="2200">
              <a:solidFill>
                <a:schemeClr val="dk1"/>
              </a:solidFill>
              <a:highlight>
                <a:srgbClr val="CFE2F3"/>
              </a:highlight>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116075" y="1025225"/>
            <a:ext cx="8911850" cy="4946075"/>
          </a:xfrm>
          <a:prstGeom prst="rect">
            <a:avLst/>
          </a:prstGeom>
          <a:noFill/>
          <a:ln>
            <a:noFill/>
          </a:ln>
        </p:spPr>
      </p:pic>
      <p:sp>
        <p:nvSpPr>
          <p:cNvPr id="260" name="Google Shape;260;p33"/>
          <p:cNvSpPr txBox="1"/>
          <p:nvPr/>
        </p:nvSpPr>
        <p:spPr>
          <a:xfrm>
            <a:off x="6192975" y="6289975"/>
            <a:ext cx="28350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Image source: zbigatron</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6" name="Google Shape;266;p3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67" name="Google Shape;267;p34"/>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DL - The star of Computer Vision</a:t>
            </a:r>
            <a:endParaRPr sz="3900">
              <a:solidFill>
                <a:srgbClr val="434343"/>
              </a:solidFill>
              <a:latin typeface="Economica"/>
              <a:ea typeface="Economica"/>
              <a:cs typeface="Economica"/>
              <a:sym typeface="Economica"/>
            </a:endParaRPr>
          </a:p>
        </p:txBody>
      </p:sp>
      <p:sp>
        <p:nvSpPr>
          <p:cNvPr id="268" name="Google Shape;268;p34"/>
          <p:cNvSpPr txBox="1"/>
          <p:nvPr/>
        </p:nvSpPr>
        <p:spPr>
          <a:xfrm>
            <a:off x="373950" y="1076950"/>
            <a:ext cx="8685600" cy="44196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8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800">
                <a:solidFill>
                  <a:schemeClr val="dk1"/>
                </a:solidFill>
                <a:latin typeface="Open Sans"/>
                <a:ea typeface="Open Sans"/>
                <a:cs typeface="Open Sans"/>
                <a:sym typeface="Open Sans"/>
              </a:rPr>
              <a:t>Deep learning is a very effective method to do computer vision. In most cases, creating a good deep learning algorithm comes down to gathering a large amount of labeled training data and tuning the parameters such as the type and number of layers of neural networks and training epochs. Compared to previous types of machine learning, deep learning is both easier and faster to develop and deploy.</a:t>
            </a:r>
            <a:endParaRPr sz="18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Clr>
                <a:schemeClr val="dk1"/>
              </a:buClr>
              <a:buSzPts val="1100"/>
              <a:buFont typeface="Arial"/>
              <a:buNone/>
            </a:pPr>
            <a:endParaRPr sz="18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Most of current computer vision applications such as cancer detection, self-driving cars and facial recognition make use of deep learning. Deep learning and deep neural networks have moved from the conceptual realm into practical applications thanks to availability and advances in hardware and cloud computing resources.</a:t>
            </a:r>
            <a:endParaRPr sz="18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7" name="Google Shape;277;p3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81" name="Google Shape;281;p35"/>
          <p:cNvSpPr txBox="1"/>
          <p:nvPr/>
        </p:nvSpPr>
        <p:spPr>
          <a:xfrm>
            <a:off x="308550" y="30264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Applications Of Computer Vision</a:t>
            </a:r>
            <a:endParaRPr sz="4600">
              <a:solidFill>
                <a:srgbClr val="434343"/>
              </a:solidFill>
              <a:latin typeface="Economica"/>
              <a:ea typeface="Economica"/>
              <a:cs typeface="Economica"/>
              <a:sym typeface="Economic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7" name="Google Shape;287;p3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88" name="Google Shape;288;p36"/>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CV In Self-Driving(Autonomous) Cars</a:t>
            </a:r>
            <a:endParaRPr sz="3900">
              <a:solidFill>
                <a:srgbClr val="434343"/>
              </a:solidFill>
              <a:latin typeface="Economica"/>
              <a:ea typeface="Economica"/>
              <a:cs typeface="Economica"/>
              <a:sym typeface="Economica"/>
            </a:endParaRPr>
          </a:p>
        </p:txBody>
      </p:sp>
      <p:sp>
        <p:nvSpPr>
          <p:cNvPr id="289" name="Google Shape;289;p36"/>
          <p:cNvSpPr txBox="1"/>
          <p:nvPr/>
        </p:nvSpPr>
        <p:spPr>
          <a:xfrm>
            <a:off x="373950" y="1076950"/>
            <a:ext cx="8373900" cy="441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enables self-driving cars to </a:t>
            </a:r>
            <a:r>
              <a:rPr lang="en" sz="1700" b="1">
                <a:solidFill>
                  <a:schemeClr val="dk1"/>
                </a:solidFill>
                <a:latin typeface="Open Sans"/>
                <a:ea typeface="Open Sans"/>
                <a:cs typeface="Open Sans"/>
                <a:sym typeface="Open Sans"/>
              </a:rPr>
              <a:t>make sense of their surroundings. </a:t>
            </a:r>
            <a:r>
              <a:rPr lang="en" sz="1700">
                <a:solidFill>
                  <a:schemeClr val="dk1"/>
                </a:solidFill>
                <a:latin typeface="Open Sans"/>
                <a:ea typeface="Open Sans"/>
                <a:cs typeface="Open Sans"/>
                <a:sym typeface="Open Sans"/>
              </a:rPr>
              <a:t>Cameras capture video from different angles around the car and feed it to computer vision software, which then processes the images in real-time to find the extremities of roads, read traffic signs, detect other cars, objects and pedestrians. The self-driving car can then steer its way on streets and highways, avoid hitting obstacles, and (hopefully) safely drive its passengers to their destination.</a:t>
            </a:r>
            <a:endParaRPr sz="1700">
              <a:solidFill>
                <a:schemeClr val="dk1"/>
              </a:solidFill>
              <a:latin typeface="Open Sans"/>
              <a:ea typeface="Open Sans"/>
              <a:cs typeface="Open Sans"/>
              <a:sym typeface="Open Sans"/>
            </a:endParaRPr>
          </a:p>
        </p:txBody>
      </p:sp>
      <p:pic>
        <p:nvPicPr>
          <p:cNvPr id="293" name="Google Shape;293;p36"/>
          <p:cNvPicPr preferRelativeResize="0"/>
          <p:nvPr/>
        </p:nvPicPr>
        <p:blipFill>
          <a:blip r:embed="rId3">
            <a:alphaModFix/>
          </a:blip>
          <a:stretch>
            <a:fillRect/>
          </a:stretch>
        </p:blipFill>
        <p:spPr>
          <a:xfrm>
            <a:off x="1965325" y="3051023"/>
            <a:ext cx="4892675" cy="271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9" name="Google Shape;109;p1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10" name="Google Shape;110;p1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TensorBoard: TensorFlow's visualization toolkit</a:t>
            </a:r>
            <a:endParaRPr sz="4400">
              <a:solidFill>
                <a:srgbClr val="434343"/>
              </a:solidFill>
              <a:latin typeface="Economica"/>
              <a:ea typeface="Economica"/>
              <a:cs typeface="Economica"/>
              <a:sym typeface="Economica"/>
            </a:endParaRPr>
          </a:p>
        </p:txBody>
      </p:sp>
      <p:pic>
        <p:nvPicPr>
          <p:cNvPr id="111" name="Google Shape;111;p18"/>
          <p:cNvPicPr preferRelativeResize="0"/>
          <p:nvPr/>
        </p:nvPicPr>
        <p:blipFill>
          <a:blip r:embed="rId3">
            <a:alphaModFix/>
          </a:blip>
          <a:stretch>
            <a:fillRect/>
          </a:stretch>
        </p:blipFill>
        <p:spPr>
          <a:xfrm>
            <a:off x="718738" y="925323"/>
            <a:ext cx="7781822" cy="58850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9" name="Google Shape;299;p3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00" name="Google Shape;300;p37"/>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CV In Facial Recognition</a:t>
            </a:r>
            <a:endParaRPr sz="3900">
              <a:solidFill>
                <a:srgbClr val="434343"/>
              </a:solidFill>
              <a:latin typeface="Economica"/>
              <a:ea typeface="Economica"/>
              <a:cs typeface="Economica"/>
              <a:sym typeface="Economica"/>
            </a:endParaRPr>
          </a:p>
        </p:txBody>
      </p:sp>
      <p:sp>
        <p:nvSpPr>
          <p:cNvPr id="301" name="Google Shape;301;p37"/>
          <p:cNvSpPr txBox="1"/>
          <p:nvPr/>
        </p:nvSpPr>
        <p:spPr>
          <a:xfrm>
            <a:off x="373950" y="1076950"/>
            <a:ext cx="8373900" cy="441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also plays an important role in facial recognition applications, the technology that enables computers to match images of people’s faces to their identities. Computer vision algorithms detect facial features in images and compare them with databases of face profiles. Consumer devices use facial recognition to authenticate the identities of their owners. Social media apps use facial recognition to detect and tag users. Law enforcement agencies also rely on facial recognition technology to identify criminals in video feeds.</a:t>
            </a:r>
            <a:endParaRPr sz="1700">
              <a:solidFill>
                <a:schemeClr val="dk1"/>
              </a:solidFill>
              <a:latin typeface="Open Sans"/>
              <a:ea typeface="Open Sans"/>
              <a:cs typeface="Open Sans"/>
              <a:sym typeface="Open Sans"/>
            </a:endParaRPr>
          </a:p>
        </p:txBody>
      </p:sp>
      <p:pic>
        <p:nvPicPr>
          <p:cNvPr id="305" name="Google Shape;305;p37"/>
          <p:cNvPicPr preferRelativeResize="0"/>
          <p:nvPr/>
        </p:nvPicPr>
        <p:blipFill>
          <a:blip r:embed="rId3">
            <a:alphaModFix/>
          </a:blip>
          <a:stretch>
            <a:fillRect/>
          </a:stretch>
        </p:blipFill>
        <p:spPr>
          <a:xfrm>
            <a:off x="2430738" y="3271525"/>
            <a:ext cx="4357824" cy="2704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1" name="Google Shape;311;p3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12" name="Google Shape;312;p38"/>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CV In Healthcare</a:t>
            </a:r>
            <a:endParaRPr sz="3900">
              <a:solidFill>
                <a:srgbClr val="434343"/>
              </a:solidFill>
              <a:latin typeface="Economica"/>
              <a:ea typeface="Economica"/>
              <a:cs typeface="Economica"/>
              <a:sym typeface="Economica"/>
            </a:endParaRPr>
          </a:p>
        </p:txBody>
      </p:sp>
      <p:sp>
        <p:nvSpPr>
          <p:cNvPr id="313" name="Google Shape;313;p38"/>
          <p:cNvSpPr txBox="1"/>
          <p:nvPr/>
        </p:nvSpPr>
        <p:spPr>
          <a:xfrm>
            <a:off x="373950" y="1076950"/>
            <a:ext cx="8373900" cy="441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has also been an important part of advances in health-tech. Computer vision algorithms can help automate tasks such as detecting cancerous moles in skin images or finding symptoms in x-ray and MRI scans.</a:t>
            </a:r>
            <a:endParaRPr sz="1700">
              <a:solidFill>
                <a:schemeClr val="dk1"/>
              </a:solidFill>
              <a:latin typeface="Open Sans"/>
              <a:ea typeface="Open Sans"/>
              <a:cs typeface="Open Sans"/>
              <a:sym typeface="Open Sans"/>
            </a:endParaRPr>
          </a:p>
        </p:txBody>
      </p:sp>
      <p:pic>
        <p:nvPicPr>
          <p:cNvPr id="317" name="Google Shape;317;p38"/>
          <p:cNvPicPr preferRelativeResize="0"/>
          <p:nvPr/>
        </p:nvPicPr>
        <p:blipFill>
          <a:blip r:embed="rId3">
            <a:alphaModFix/>
          </a:blip>
          <a:stretch>
            <a:fillRect/>
          </a:stretch>
        </p:blipFill>
        <p:spPr>
          <a:xfrm>
            <a:off x="2411000" y="2113275"/>
            <a:ext cx="4322000" cy="3812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3" name="Google Shape;323;p3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27" name="Google Shape;327;p39"/>
          <p:cNvSpPr txBox="1"/>
          <p:nvPr/>
        </p:nvSpPr>
        <p:spPr>
          <a:xfrm>
            <a:off x="308550" y="30264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Computer Vision Tasks</a:t>
            </a:r>
            <a:endParaRPr sz="4600">
              <a:solidFill>
                <a:srgbClr val="434343"/>
              </a:solidFill>
              <a:latin typeface="Economica"/>
              <a:ea typeface="Economica"/>
              <a:cs typeface="Economica"/>
              <a:sym typeface="Economic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3" name="Google Shape;333;p4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34" name="Google Shape;334;p40"/>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CV Tasks</a:t>
            </a:r>
            <a:endParaRPr sz="3900">
              <a:solidFill>
                <a:srgbClr val="434343"/>
              </a:solidFill>
              <a:latin typeface="Economica"/>
              <a:ea typeface="Economica"/>
              <a:cs typeface="Economica"/>
              <a:sym typeface="Economica"/>
            </a:endParaRPr>
          </a:p>
        </p:txBody>
      </p:sp>
      <p:sp>
        <p:nvSpPr>
          <p:cNvPr id="335" name="Google Shape;335;p40"/>
          <p:cNvSpPr txBox="1"/>
          <p:nvPr/>
        </p:nvSpPr>
        <p:spPr>
          <a:xfrm>
            <a:off x="193050" y="975200"/>
            <a:ext cx="8783100" cy="452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Many popular computer vision applications involve trying to recognize things in photographs; for example:</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b="1">
                <a:solidFill>
                  <a:schemeClr val="dk1"/>
                </a:solidFill>
                <a:latin typeface="Open Sans"/>
                <a:ea typeface="Open Sans"/>
                <a:cs typeface="Open Sans"/>
                <a:sym typeface="Open Sans"/>
              </a:rPr>
              <a:t>Object Classification:</a:t>
            </a:r>
            <a:r>
              <a:rPr lang="en" sz="1700">
                <a:solidFill>
                  <a:schemeClr val="dk1"/>
                </a:solidFill>
                <a:latin typeface="Open Sans"/>
                <a:ea typeface="Open Sans"/>
                <a:cs typeface="Open Sans"/>
                <a:sym typeface="Open Sans"/>
              </a:rPr>
              <a:t> What broad category of object is in this photograph?</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b="1">
                <a:solidFill>
                  <a:schemeClr val="dk1"/>
                </a:solidFill>
                <a:latin typeface="Open Sans"/>
                <a:ea typeface="Open Sans"/>
                <a:cs typeface="Open Sans"/>
                <a:sym typeface="Open Sans"/>
              </a:rPr>
              <a:t>Object Identification: </a:t>
            </a:r>
            <a:r>
              <a:rPr lang="en" sz="1700">
                <a:solidFill>
                  <a:schemeClr val="dk1"/>
                </a:solidFill>
                <a:latin typeface="Open Sans"/>
                <a:ea typeface="Open Sans"/>
                <a:cs typeface="Open Sans"/>
                <a:sym typeface="Open Sans"/>
              </a:rPr>
              <a:t>Which type of a given object is in this photograph?</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b="1">
                <a:solidFill>
                  <a:schemeClr val="dk1"/>
                </a:solidFill>
                <a:latin typeface="Open Sans"/>
                <a:ea typeface="Open Sans"/>
                <a:cs typeface="Open Sans"/>
                <a:sym typeface="Open Sans"/>
              </a:rPr>
              <a:t>Object Verification:</a:t>
            </a:r>
            <a:r>
              <a:rPr lang="en" sz="1700">
                <a:solidFill>
                  <a:schemeClr val="dk1"/>
                </a:solidFill>
                <a:latin typeface="Open Sans"/>
                <a:ea typeface="Open Sans"/>
                <a:cs typeface="Open Sans"/>
                <a:sym typeface="Open Sans"/>
              </a:rPr>
              <a:t> Is the object in the photograph?</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b="1">
                <a:solidFill>
                  <a:schemeClr val="dk1"/>
                </a:solidFill>
                <a:latin typeface="Open Sans"/>
                <a:ea typeface="Open Sans"/>
                <a:cs typeface="Open Sans"/>
                <a:sym typeface="Open Sans"/>
              </a:rPr>
              <a:t>Object Detection:</a:t>
            </a:r>
            <a:r>
              <a:rPr lang="en" sz="1700">
                <a:solidFill>
                  <a:schemeClr val="dk1"/>
                </a:solidFill>
                <a:latin typeface="Open Sans"/>
                <a:ea typeface="Open Sans"/>
                <a:cs typeface="Open Sans"/>
                <a:sym typeface="Open Sans"/>
              </a:rPr>
              <a:t> Where are the objects in the photograph?</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b="1">
                <a:solidFill>
                  <a:schemeClr val="dk1"/>
                </a:solidFill>
                <a:latin typeface="Open Sans"/>
                <a:ea typeface="Open Sans"/>
                <a:cs typeface="Open Sans"/>
                <a:sym typeface="Open Sans"/>
              </a:rPr>
              <a:t>Object Landmark Detection:</a:t>
            </a:r>
            <a:r>
              <a:rPr lang="en" sz="1700">
                <a:solidFill>
                  <a:schemeClr val="dk1"/>
                </a:solidFill>
                <a:latin typeface="Open Sans"/>
                <a:ea typeface="Open Sans"/>
                <a:cs typeface="Open Sans"/>
                <a:sym typeface="Open Sans"/>
              </a:rPr>
              <a:t> What are the key points for the object in the photograph?</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b="1">
                <a:solidFill>
                  <a:schemeClr val="dk1"/>
                </a:solidFill>
                <a:latin typeface="Open Sans"/>
                <a:ea typeface="Open Sans"/>
                <a:cs typeface="Open Sans"/>
                <a:sym typeface="Open Sans"/>
              </a:rPr>
              <a:t>Object Segmentation:</a:t>
            </a:r>
            <a:r>
              <a:rPr lang="en" sz="1700">
                <a:solidFill>
                  <a:schemeClr val="dk1"/>
                </a:solidFill>
                <a:latin typeface="Open Sans"/>
                <a:ea typeface="Open Sans"/>
                <a:cs typeface="Open Sans"/>
                <a:sym typeface="Open Sans"/>
              </a:rPr>
              <a:t> What pixels belong to the object in the image?</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b="1">
                <a:solidFill>
                  <a:schemeClr val="dk1"/>
                </a:solidFill>
                <a:latin typeface="Open Sans"/>
                <a:ea typeface="Open Sans"/>
                <a:cs typeface="Open Sans"/>
                <a:sym typeface="Open Sans"/>
              </a:rPr>
              <a:t>Object Recognition:</a:t>
            </a:r>
            <a:r>
              <a:rPr lang="en" sz="1700">
                <a:solidFill>
                  <a:schemeClr val="dk1"/>
                </a:solidFill>
                <a:latin typeface="Open Sans"/>
                <a:ea typeface="Open Sans"/>
                <a:cs typeface="Open Sans"/>
                <a:sym typeface="Open Sans"/>
              </a:rPr>
              <a:t> What objects are in this photograph and where are they?</a:t>
            </a:r>
            <a:endParaRPr sz="17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1700">
              <a:solidFill>
                <a:schemeClr val="dk1"/>
              </a:solidFill>
              <a:latin typeface="Open Sans"/>
              <a:ea typeface="Open Sans"/>
              <a:cs typeface="Open Sans"/>
              <a:sym typeface="Open Sans"/>
            </a:endParaRPr>
          </a:p>
        </p:txBody>
      </p:sp>
      <p:pic>
        <p:nvPicPr>
          <p:cNvPr id="336" name="Google Shape;336;p40"/>
          <p:cNvPicPr preferRelativeResize="0"/>
          <p:nvPr/>
        </p:nvPicPr>
        <p:blipFill rotWithShape="1">
          <a:blip r:embed="rId3">
            <a:alphaModFix/>
          </a:blip>
          <a:srcRect t="16163"/>
          <a:stretch/>
        </p:blipFill>
        <p:spPr>
          <a:xfrm>
            <a:off x="1420963" y="4158500"/>
            <a:ext cx="6302074" cy="2608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2" name="Google Shape;342;p4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43" name="Google Shape;343;p41"/>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CV Tasks</a:t>
            </a:r>
            <a:endParaRPr sz="3900">
              <a:solidFill>
                <a:srgbClr val="434343"/>
              </a:solidFill>
              <a:latin typeface="Economica"/>
              <a:ea typeface="Economica"/>
              <a:cs typeface="Economica"/>
              <a:sym typeface="Economica"/>
            </a:endParaRPr>
          </a:p>
        </p:txBody>
      </p:sp>
      <p:sp>
        <p:nvSpPr>
          <p:cNvPr id="344" name="Google Shape;344;p41"/>
          <p:cNvSpPr txBox="1"/>
          <p:nvPr/>
        </p:nvSpPr>
        <p:spPr>
          <a:xfrm>
            <a:off x="373950" y="1076950"/>
            <a:ext cx="8373900" cy="479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dk1"/>
                </a:solidFill>
                <a:latin typeface="Open Sans"/>
                <a:ea typeface="Open Sans"/>
                <a:cs typeface="Open Sans"/>
                <a:sym typeface="Open Sans"/>
              </a:rPr>
              <a:t>Outside of just recognition, other methods of analysis include:</a:t>
            </a:r>
            <a:endParaRPr sz="17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b="1">
                <a:solidFill>
                  <a:schemeClr val="dk1"/>
                </a:solidFill>
                <a:latin typeface="Open Sans"/>
                <a:ea typeface="Open Sans"/>
                <a:cs typeface="Open Sans"/>
                <a:sym typeface="Open Sans"/>
              </a:rPr>
              <a:t>Video motion analysis</a:t>
            </a:r>
            <a:r>
              <a:rPr lang="en" sz="1700">
                <a:solidFill>
                  <a:schemeClr val="dk1"/>
                </a:solidFill>
                <a:latin typeface="Open Sans"/>
                <a:ea typeface="Open Sans"/>
                <a:cs typeface="Open Sans"/>
                <a:sym typeface="Open Sans"/>
              </a:rPr>
              <a:t> uses computer vision to estimate the velocity of objects in a video, or the camera itself.</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a:t>
            </a:r>
            <a:r>
              <a:rPr lang="en" sz="1700" b="1">
                <a:solidFill>
                  <a:schemeClr val="dk1"/>
                </a:solidFill>
                <a:latin typeface="Open Sans"/>
                <a:ea typeface="Open Sans"/>
                <a:cs typeface="Open Sans"/>
                <a:sym typeface="Open Sans"/>
              </a:rPr>
              <a:t>image segmentation</a:t>
            </a:r>
            <a:r>
              <a:rPr lang="en" sz="1700">
                <a:solidFill>
                  <a:schemeClr val="dk1"/>
                </a:solidFill>
                <a:latin typeface="Open Sans"/>
                <a:ea typeface="Open Sans"/>
                <a:cs typeface="Open Sans"/>
                <a:sym typeface="Open Sans"/>
              </a:rPr>
              <a:t>, algorithms partition images into multiple sets of views.</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b="1">
                <a:solidFill>
                  <a:schemeClr val="dk1"/>
                </a:solidFill>
                <a:latin typeface="Open Sans"/>
                <a:ea typeface="Open Sans"/>
                <a:cs typeface="Open Sans"/>
                <a:sym typeface="Open Sans"/>
              </a:rPr>
              <a:t>Scene reconstruction</a:t>
            </a:r>
            <a:r>
              <a:rPr lang="en" sz="1700">
                <a:solidFill>
                  <a:schemeClr val="dk1"/>
                </a:solidFill>
                <a:latin typeface="Open Sans"/>
                <a:ea typeface="Open Sans"/>
                <a:cs typeface="Open Sans"/>
                <a:sym typeface="Open Sans"/>
              </a:rPr>
              <a:t> creates a 3D model of a scene inputted through images or video.</a:t>
            </a:r>
            <a:endParaRPr sz="1700">
              <a:solidFill>
                <a:schemeClr val="dk1"/>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a:t>
            </a:r>
            <a:r>
              <a:rPr lang="en" sz="1700" b="1">
                <a:solidFill>
                  <a:schemeClr val="dk1"/>
                </a:solidFill>
                <a:latin typeface="Open Sans"/>
                <a:ea typeface="Open Sans"/>
                <a:cs typeface="Open Sans"/>
                <a:sym typeface="Open Sans"/>
              </a:rPr>
              <a:t>image restoration</a:t>
            </a:r>
            <a:r>
              <a:rPr lang="en" sz="1700">
                <a:solidFill>
                  <a:schemeClr val="dk1"/>
                </a:solidFill>
                <a:latin typeface="Open Sans"/>
                <a:ea typeface="Open Sans"/>
                <a:cs typeface="Open Sans"/>
                <a:sym typeface="Open Sans"/>
              </a:rPr>
              <a:t>, noise such as blurring is removed from photos using Machine Learning based filters.</a:t>
            </a:r>
            <a:endParaRPr sz="17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7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1700">
                <a:solidFill>
                  <a:schemeClr val="dk1"/>
                </a:solidFill>
                <a:latin typeface="Open Sans"/>
                <a:ea typeface="Open Sans"/>
                <a:cs typeface="Open Sans"/>
                <a:sym typeface="Open Sans"/>
              </a:rPr>
              <a:t>Any other application that involves understanding pixels through software can safely be labeled as computer vision.</a:t>
            </a:r>
            <a:endParaRPr sz="17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17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1700">
                <a:solidFill>
                  <a:schemeClr val="dk1"/>
                </a:solidFill>
                <a:highlight>
                  <a:srgbClr val="CFE2F3"/>
                </a:highlight>
                <a:latin typeface="Open Sans"/>
                <a:ea typeface="Open Sans"/>
                <a:cs typeface="Open Sans"/>
                <a:sym typeface="Open Sans"/>
              </a:rPr>
              <a:t>Stating these tasks tackled by Computer Vision is not to overwhelm you but to introduce you to the immense capabilities Computer Vision holds.</a:t>
            </a:r>
            <a:r>
              <a:rPr lang="en" sz="1700">
                <a:solidFill>
                  <a:schemeClr val="dk1"/>
                </a:solidFill>
                <a:latin typeface="Open Sans"/>
                <a:ea typeface="Open Sans"/>
                <a:cs typeface="Open Sans"/>
                <a:sym typeface="Open Sans"/>
              </a:rPr>
              <a:t> </a:t>
            </a:r>
            <a:endParaRPr sz="17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1700">
              <a:solidFill>
                <a:schemeClr val="dk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59" name="Google Shape;359;p4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60" name="Google Shape;360;p43"/>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What is OpenCV?</a:t>
            </a:r>
            <a:endParaRPr sz="3900">
              <a:solidFill>
                <a:srgbClr val="434343"/>
              </a:solidFill>
              <a:latin typeface="Economica"/>
              <a:ea typeface="Economica"/>
              <a:cs typeface="Economica"/>
              <a:sym typeface="Economica"/>
            </a:endParaRPr>
          </a:p>
        </p:txBody>
      </p:sp>
      <p:sp>
        <p:nvSpPr>
          <p:cNvPr id="361" name="Google Shape;361;p43"/>
          <p:cNvSpPr txBox="1"/>
          <p:nvPr/>
        </p:nvSpPr>
        <p:spPr>
          <a:xfrm>
            <a:off x="373950" y="1237325"/>
            <a:ext cx="8685600" cy="3942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2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2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2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2200">
                <a:solidFill>
                  <a:schemeClr val="dk1"/>
                </a:solidFill>
                <a:latin typeface="Open Sans"/>
                <a:ea typeface="Open Sans"/>
                <a:cs typeface="Open Sans"/>
                <a:sym typeface="Open Sans"/>
              </a:rPr>
              <a:t>OpenCV (Open Source Computer Vision) is a library with functions that mainly aim at real-time computer vision. OpenCV supports Deep Learning frameworks like Caffe, Tensorflow, Torch/PyTorch.</a:t>
            </a:r>
            <a:endParaRPr sz="2200">
              <a:solidFill>
                <a:schemeClr val="dk1"/>
              </a:solidFill>
              <a:highlight>
                <a:srgbClr val="CFE2F3"/>
              </a:highlight>
              <a:latin typeface="Open Sans"/>
              <a:ea typeface="Open Sans"/>
              <a:cs typeface="Open Sans"/>
              <a:sym typeface="Open Sans"/>
            </a:endParaRPr>
          </a:p>
        </p:txBody>
      </p:sp>
      <p:pic>
        <p:nvPicPr>
          <p:cNvPr id="365" name="Google Shape;365;p43"/>
          <p:cNvPicPr preferRelativeResize="0"/>
          <p:nvPr/>
        </p:nvPicPr>
        <p:blipFill>
          <a:blip r:embed="rId3">
            <a:alphaModFix/>
          </a:blip>
          <a:stretch>
            <a:fillRect/>
          </a:stretch>
        </p:blipFill>
        <p:spPr>
          <a:xfrm>
            <a:off x="6084700" y="0"/>
            <a:ext cx="747046" cy="919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1" name="Google Shape;371;p4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72" name="Google Shape;372;p44"/>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600">
                <a:solidFill>
                  <a:srgbClr val="434343"/>
                </a:solidFill>
                <a:latin typeface="Economica"/>
                <a:ea typeface="Economica"/>
                <a:cs typeface="Economica"/>
                <a:sym typeface="Economica"/>
              </a:rPr>
              <a:t>Role of OpenCV in a deep learning computer vision project</a:t>
            </a:r>
            <a:endParaRPr sz="3600">
              <a:solidFill>
                <a:srgbClr val="434343"/>
              </a:solidFill>
              <a:latin typeface="Economica"/>
              <a:ea typeface="Economica"/>
              <a:cs typeface="Economica"/>
              <a:sym typeface="Economica"/>
            </a:endParaRPr>
          </a:p>
        </p:txBody>
      </p:sp>
      <p:sp>
        <p:nvSpPr>
          <p:cNvPr id="373" name="Google Shape;373;p44"/>
          <p:cNvSpPr txBox="1"/>
          <p:nvPr/>
        </p:nvSpPr>
        <p:spPr>
          <a:xfrm>
            <a:off x="373950" y="1635750"/>
            <a:ext cx="8685600" cy="35436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dk1"/>
              </a:buClr>
              <a:buSzPts val="2200"/>
              <a:buFont typeface="Open Sans"/>
              <a:buChar char="●"/>
            </a:pPr>
            <a:r>
              <a:rPr lang="en" sz="2200" b="1">
                <a:solidFill>
                  <a:schemeClr val="dk1"/>
                </a:solidFill>
                <a:latin typeface="Open Sans"/>
                <a:ea typeface="Open Sans"/>
                <a:cs typeface="Open Sans"/>
                <a:sym typeface="Open Sans"/>
              </a:rPr>
              <a:t>OpenCV is not used</a:t>
            </a:r>
            <a:r>
              <a:rPr lang="en" sz="2200">
                <a:solidFill>
                  <a:schemeClr val="dk1"/>
                </a:solidFill>
                <a:latin typeface="Open Sans"/>
                <a:ea typeface="Open Sans"/>
                <a:cs typeface="Open Sans"/>
                <a:sym typeface="Open Sans"/>
              </a:rPr>
              <a:t> to train the neural networks—you should do that with a framework like TensorFlow or PyTorch, and then export the model to run in OpenCV.</a:t>
            </a:r>
            <a:endParaRPr sz="22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Clr>
                <a:schemeClr val="dk1"/>
              </a:buClr>
              <a:buSzPts val="1100"/>
              <a:buFont typeface="Arial"/>
              <a:buNone/>
            </a:pP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Char char="●"/>
            </a:pPr>
            <a:r>
              <a:rPr lang="en" sz="2200" b="1">
                <a:solidFill>
                  <a:schemeClr val="dk1"/>
                </a:solidFill>
                <a:latin typeface="Open Sans"/>
                <a:ea typeface="Open Sans"/>
                <a:cs typeface="Open Sans"/>
                <a:sym typeface="Open Sans"/>
              </a:rPr>
              <a:t>OpenCV is used</a:t>
            </a:r>
            <a:r>
              <a:rPr lang="en" sz="2200">
                <a:solidFill>
                  <a:schemeClr val="dk1"/>
                </a:solidFill>
                <a:latin typeface="Open Sans"/>
                <a:ea typeface="Open Sans"/>
                <a:cs typeface="Open Sans"/>
                <a:sym typeface="Open Sans"/>
              </a:rPr>
              <a:t> to take a trained neural network model, prepare and preprocess images for it, apply it to the images and output results. You can also use it to combine neural networks with other computer vision algorithms available in OpenCV.</a:t>
            </a:r>
            <a:endParaRPr sz="22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2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2" name="Google Shape;382;p4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83" name="Google Shape;383;p45"/>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OpenCV Applications</a:t>
            </a:r>
            <a:endParaRPr sz="3900">
              <a:solidFill>
                <a:srgbClr val="434343"/>
              </a:solidFill>
              <a:latin typeface="Economica"/>
              <a:ea typeface="Economica"/>
              <a:cs typeface="Economica"/>
              <a:sym typeface="Economica"/>
            </a:endParaRPr>
          </a:p>
        </p:txBody>
      </p:sp>
      <p:sp>
        <p:nvSpPr>
          <p:cNvPr id="384" name="Google Shape;384;p45"/>
          <p:cNvSpPr txBox="1"/>
          <p:nvPr/>
        </p:nvSpPr>
        <p:spPr>
          <a:xfrm>
            <a:off x="373950" y="1046475"/>
            <a:ext cx="8685600" cy="413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Detecting and recognizing faces</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Identifying objects</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Classifying human actions in videos</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Tracking camera movements</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Tracking moving objects</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Extracting 3D models of objects</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Producing 3D point clouds from stereo cameras</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Stitching images together to produce an image of a scene</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Finding similar images from an image database</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Removing red eyes from images</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Following eye movements</a:t>
            </a:r>
            <a:endParaRPr sz="1800">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Recognizing scenery adding markers to enable augmented reality (AR)</a:t>
            </a:r>
            <a:endParaRPr sz="18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18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1800">
                <a:solidFill>
                  <a:schemeClr val="dk1"/>
                </a:solidFill>
                <a:latin typeface="Open Sans"/>
                <a:ea typeface="Open Sans"/>
                <a:cs typeface="Open Sans"/>
                <a:sym typeface="Open Sans"/>
              </a:rPr>
              <a:t>And many more.</a:t>
            </a:r>
            <a:endParaRPr sz="18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3" name="Google Shape;393;p4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94" name="Google Shape;394;p46"/>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Colour images in OpenCV</a:t>
            </a:r>
            <a:endParaRPr sz="3900">
              <a:solidFill>
                <a:srgbClr val="434343"/>
              </a:solidFill>
              <a:latin typeface="Economica"/>
              <a:ea typeface="Economica"/>
              <a:cs typeface="Economica"/>
              <a:sym typeface="Economica"/>
            </a:endParaRPr>
          </a:p>
        </p:txBody>
      </p:sp>
      <p:sp>
        <p:nvSpPr>
          <p:cNvPr id="395" name="Google Shape;395;p46"/>
          <p:cNvSpPr txBox="1"/>
          <p:nvPr/>
        </p:nvSpPr>
        <p:spPr>
          <a:xfrm>
            <a:off x="373950" y="975200"/>
            <a:ext cx="8325600" cy="44937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9144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355600" algn="l" rtl="0">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In OpenCV color images in the RGB (Red, Green, Blue) color space have a 3-tuple associated with each pixel: (B, G, R) .</a:t>
            </a:r>
            <a:endParaRPr sz="2000">
              <a:solidFill>
                <a:schemeClr val="dk1"/>
              </a:solidFill>
              <a:latin typeface="Open Sans"/>
              <a:ea typeface="Open Sans"/>
              <a:cs typeface="Open Sans"/>
              <a:sym typeface="Open Sans"/>
            </a:endParaRPr>
          </a:p>
          <a:p>
            <a:pPr marL="9144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355600" algn="l" rtl="0">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Notice the </a:t>
            </a:r>
            <a:r>
              <a:rPr lang="en" sz="2000" b="1">
                <a:solidFill>
                  <a:schemeClr val="dk1"/>
                </a:solidFill>
                <a:latin typeface="Open Sans"/>
                <a:ea typeface="Open Sans"/>
                <a:cs typeface="Open Sans"/>
                <a:sym typeface="Open Sans"/>
              </a:rPr>
              <a:t>ordering is BGR rather than RGB</a:t>
            </a:r>
            <a:r>
              <a:rPr lang="en" sz="2000">
                <a:solidFill>
                  <a:schemeClr val="dk1"/>
                </a:solidFill>
                <a:latin typeface="Open Sans"/>
                <a:ea typeface="Open Sans"/>
                <a:cs typeface="Open Sans"/>
                <a:sym typeface="Open Sans"/>
              </a:rPr>
              <a:t>. This is because when OpenCV was first being developed many years ago the standard was BGR ordering. Over the years, the standard has now become RGB but OpenCV still maintains this “legacy” BGR ordering to ensure no existing code breaks.</a:t>
            </a:r>
            <a:endParaRPr sz="2000">
              <a:solidFill>
                <a:schemeClr val="dk1"/>
              </a:solidFill>
              <a:latin typeface="Open Sans"/>
              <a:ea typeface="Open Sans"/>
              <a:cs typeface="Open Sans"/>
              <a:sym typeface="Open Sans"/>
            </a:endParaRPr>
          </a:p>
          <a:p>
            <a:pPr marL="9144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4" name="Google Shape;404;p4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05" name="Google Shape;405;p47"/>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Installing OpenCV</a:t>
            </a:r>
            <a:endParaRPr sz="3900">
              <a:solidFill>
                <a:srgbClr val="434343"/>
              </a:solidFill>
              <a:latin typeface="Economica"/>
              <a:ea typeface="Economica"/>
              <a:cs typeface="Economica"/>
              <a:sym typeface="Economica"/>
            </a:endParaRPr>
          </a:p>
        </p:txBody>
      </p:sp>
      <p:sp>
        <p:nvSpPr>
          <p:cNvPr id="406" name="Google Shape;406;p47"/>
          <p:cNvSpPr txBox="1"/>
          <p:nvPr/>
        </p:nvSpPr>
        <p:spPr>
          <a:xfrm>
            <a:off x="373950" y="1756025"/>
            <a:ext cx="8325600" cy="371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Before you can start learning OpenCV you first need to install the OpenCV library on your system.</a:t>
            </a: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355600" algn="l" rtl="0">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If you are working on Jupyter notebook in your device, you can install OpenCV with:</a:t>
            </a: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2000">
                <a:solidFill>
                  <a:schemeClr val="dk1"/>
                </a:solidFill>
                <a:highlight>
                  <a:srgbClr val="D9D9D9"/>
                </a:highlight>
                <a:latin typeface="Open Sans"/>
                <a:ea typeface="Open Sans"/>
                <a:cs typeface="Open Sans"/>
                <a:sym typeface="Open Sans"/>
              </a:rPr>
              <a:t>pip install opencv-python</a:t>
            </a:r>
            <a:endParaRPr sz="2000">
              <a:solidFill>
                <a:schemeClr val="dk1"/>
              </a:solidFill>
              <a:highlight>
                <a:srgbClr val="D9D9D9"/>
              </a:highlight>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355600" algn="l" rtl="0">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Colab users don’t need to worry about this. OpenCV is installed by default in Google Colab. </a:t>
            </a:r>
            <a:endParaRPr sz="20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0" name="Google Shape;160;p2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61" name="Google Shape;161;p24"/>
          <p:cNvSpPr txBox="1"/>
          <p:nvPr/>
        </p:nvSpPr>
        <p:spPr>
          <a:xfrm>
            <a:off x="1190900" y="170000"/>
            <a:ext cx="66807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Overfitting - Underfitting</a:t>
            </a:r>
            <a:endParaRPr sz="4800">
              <a:solidFill>
                <a:srgbClr val="434343"/>
              </a:solidFill>
              <a:latin typeface="Economica"/>
              <a:ea typeface="Economica"/>
              <a:cs typeface="Economica"/>
              <a:sym typeface="Economica"/>
            </a:endParaRPr>
          </a:p>
        </p:txBody>
      </p:sp>
      <p:sp>
        <p:nvSpPr>
          <p:cNvPr id="162" name="Google Shape;162;p24"/>
          <p:cNvSpPr txBox="1"/>
          <p:nvPr/>
        </p:nvSpPr>
        <p:spPr>
          <a:xfrm>
            <a:off x="229200" y="1044026"/>
            <a:ext cx="8685600" cy="55143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400">
              <a:latin typeface="Open Sans"/>
              <a:ea typeface="Open Sans"/>
              <a:cs typeface="Open Sans"/>
              <a:sym typeface="Open Sans"/>
            </a:endParaRPr>
          </a:p>
        </p:txBody>
      </p:sp>
      <p:pic>
        <p:nvPicPr>
          <p:cNvPr id="163" name="Google Shape;163;p24"/>
          <p:cNvPicPr preferRelativeResize="0"/>
          <p:nvPr/>
        </p:nvPicPr>
        <p:blipFill rotWithShape="1">
          <a:blip r:embed="rId3">
            <a:alphaModFix/>
          </a:blip>
          <a:srcRect t="9665"/>
          <a:stretch/>
        </p:blipFill>
        <p:spPr>
          <a:xfrm>
            <a:off x="37650" y="1044024"/>
            <a:ext cx="9144001" cy="5607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5" name="Google Shape;415;p4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16" name="Google Shape;416;p48"/>
          <p:cNvSpPr txBox="1"/>
          <p:nvPr/>
        </p:nvSpPr>
        <p:spPr>
          <a:xfrm>
            <a:off x="995675" y="170000"/>
            <a:ext cx="72237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Basic OpenCV Operations in practice</a:t>
            </a:r>
            <a:endParaRPr sz="4800">
              <a:solidFill>
                <a:srgbClr val="434343"/>
              </a:solidFill>
              <a:latin typeface="Economica"/>
              <a:ea typeface="Economica"/>
              <a:cs typeface="Economica"/>
              <a:sym typeface="Economica"/>
            </a:endParaRPr>
          </a:p>
        </p:txBody>
      </p:sp>
      <p:sp>
        <p:nvSpPr>
          <p:cNvPr id="417" name="Google Shape;417;p48"/>
          <p:cNvSpPr txBox="1"/>
          <p:nvPr/>
        </p:nvSpPr>
        <p:spPr>
          <a:xfrm>
            <a:off x="373950" y="2570475"/>
            <a:ext cx="8685600" cy="16863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The following notebook elaborates on the most commonly used commands in OpenCV:</a:t>
            </a: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https://github.com/dphi-official/Deep_Learning_Bootcamp/blob/master/OpenCV/DL_Day12_OpenCV.ipynb</a:t>
            </a: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5" name="Google Shape;85;p1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86" name="Google Shape;86;p16"/>
          <p:cNvSpPr txBox="1"/>
          <p:nvPr/>
        </p:nvSpPr>
        <p:spPr>
          <a:xfrm>
            <a:off x="331625" y="925325"/>
            <a:ext cx="85980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latin typeface="Open Sans"/>
                <a:ea typeface="Open Sans"/>
                <a:cs typeface="Open Sans"/>
                <a:sym typeface="Open Sans"/>
              </a:rPr>
              <a:t>Functions can have "hills and valleys": places where they reach a minimum or maximum value.</a:t>
            </a: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200">
                <a:latin typeface="Open Sans"/>
                <a:ea typeface="Open Sans"/>
                <a:cs typeface="Open Sans"/>
                <a:sym typeface="Open Sans"/>
              </a:rPr>
              <a:t>It may not be the minimum or maximum for the whole function, but locally it is.</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p:txBody>
      </p:sp>
      <p:sp>
        <p:nvSpPr>
          <p:cNvPr id="90" name="Google Shape;90;p16"/>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Local Minima and Maxima</a:t>
            </a:r>
            <a:endParaRPr sz="4400">
              <a:solidFill>
                <a:srgbClr val="434343"/>
              </a:solidFill>
              <a:latin typeface="Economica"/>
              <a:ea typeface="Economica"/>
              <a:cs typeface="Economica"/>
              <a:sym typeface="Economica"/>
            </a:endParaRPr>
          </a:p>
        </p:txBody>
      </p:sp>
      <p:pic>
        <p:nvPicPr>
          <p:cNvPr id="91" name="Google Shape;91;p16"/>
          <p:cNvPicPr preferRelativeResize="0"/>
          <p:nvPr/>
        </p:nvPicPr>
        <p:blipFill>
          <a:blip r:embed="rId3">
            <a:alphaModFix/>
          </a:blip>
          <a:stretch>
            <a:fillRect/>
          </a:stretch>
        </p:blipFill>
        <p:spPr>
          <a:xfrm>
            <a:off x="2585820" y="2699600"/>
            <a:ext cx="4126525" cy="3276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7" name="Google Shape;97;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98" name="Google Shape;98;p17"/>
          <p:cNvSpPr txBox="1"/>
          <p:nvPr/>
        </p:nvSpPr>
        <p:spPr>
          <a:xfrm>
            <a:off x="331625" y="925325"/>
            <a:ext cx="85980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latin typeface="Open Sans"/>
                <a:ea typeface="Open Sans"/>
                <a:cs typeface="Open Sans"/>
                <a:sym typeface="Open Sans"/>
              </a:rPr>
              <a:t>The maximum or minimum over the entire function is called an "Absolute" or "Global" maximum or minimum.</a:t>
            </a: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There is </a:t>
            </a:r>
            <a:r>
              <a:rPr lang="en" sz="2000" b="1">
                <a:latin typeface="Open Sans"/>
                <a:ea typeface="Open Sans"/>
                <a:cs typeface="Open Sans"/>
                <a:sym typeface="Open Sans"/>
              </a:rPr>
              <a:t>only one global maximum (and one global minimum)</a:t>
            </a:r>
            <a:r>
              <a:rPr lang="en" sz="2000">
                <a:latin typeface="Open Sans"/>
                <a:ea typeface="Open Sans"/>
                <a:cs typeface="Open Sans"/>
                <a:sym typeface="Open Sans"/>
              </a:rPr>
              <a:t> but there </a:t>
            </a:r>
            <a:r>
              <a:rPr lang="en" sz="2000" b="1">
                <a:latin typeface="Open Sans"/>
                <a:ea typeface="Open Sans"/>
                <a:cs typeface="Open Sans"/>
                <a:sym typeface="Open Sans"/>
              </a:rPr>
              <a:t>can be more than one local maximum or minimum.</a:t>
            </a:r>
            <a:endParaRPr sz="2000" b="1">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sp>
        <p:nvSpPr>
          <p:cNvPr id="102" name="Google Shape;102;p17"/>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Global Minima and Maxima</a:t>
            </a:r>
            <a:endParaRPr sz="4400">
              <a:solidFill>
                <a:srgbClr val="434343"/>
              </a:solidFill>
              <a:latin typeface="Economica"/>
              <a:ea typeface="Economica"/>
              <a:cs typeface="Economica"/>
              <a:sym typeface="Economica"/>
            </a:endParaRPr>
          </a:p>
        </p:txBody>
      </p:sp>
      <p:pic>
        <p:nvPicPr>
          <p:cNvPr id="103" name="Google Shape;103;p17"/>
          <p:cNvPicPr preferRelativeResize="0"/>
          <p:nvPr/>
        </p:nvPicPr>
        <p:blipFill>
          <a:blip r:embed="rId3">
            <a:alphaModFix/>
          </a:blip>
          <a:stretch>
            <a:fillRect/>
          </a:stretch>
        </p:blipFill>
        <p:spPr>
          <a:xfrm>
            <a:off x="1498763" y="2713199"/>
            <a:ext cx="6146475" cy="3088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9" name="Google Shape;109;p1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10" name="Google Shape;110;p1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Global and Local Minima</a:t>
            </a:r>
            <a:endParaRPr sz="4400">
              <a:solidFill>
                <a:srgbClr val="434343"/>
              </a:solidFill>
              <a:latin typeface="Economica"/>
              <a:ea typeface="Economica"/>
              <a:cs typeface="Economica"/>
              <a:sym typeface="Economica"/>
            </a:endParaRPr>
          </a:p>
        </p:txBody>
      </p:sp>
      <p:pic>
        <p:nvPicPr>
          <p:cNvPr id="111" name="Google Shape;111;p18" descr="#machinelearning #deeplearning #gradientdescent&#10;&#10;check out my courses in udemy &#10;&#10;Deep Leaning foundation : Linear regression and statistics :--&#10;https://www.udemy.com/course/linear-regression-in-python-statistics-and-coding/?referralCode=5D06810AC41FB0329569&#10;&#10;Python for data science :--&#10;https://www.udemy.com/course/python-for-data-science-and-machine-learning-beginners/?referralCode=D44C4F9F2E4500094A23&#10;&#10;&#10;&#10;Hi everyone in this video I have explained gradient descent, solution surfaces , global local minima with help of 3-D counters.  hope you will enjoy it. this video is helpful it you are looking for solution surface in machine learning, linear regression, cost function in regression, cost function in classification&#10;&#10;Here is the link for gradient descent video&#10;https://youtu.be/4iaCy0SsFYY" title="Gradient Descent, Global Local Minima | Explained with 3-D counters">
            <a:hlinkClick r:id="rId3"/>
          </p:cNvPr>
          <p:cNvPicPr preferRelativeResize="0"/>
          <p:nvPr/>
        </p:nvPicPr>
        <p:blipFill>
          <a:blip r:embed="rId4">
            <a:alphaModFix/>
          </a:blip>
          <a:stretch>
            <a:fillRect/>
          </a:stretch>
        </p:blipFill>
        <p:spPr>
          <a:xfrm>
            <a:off x="706125" y="975200"/>
            <a:ext cx="7731750" cy="5798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7" name="Google Shape;117;p1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18" name="Google Shape;118;p19"/>
          <p:cNvSpPr txBox="1"/>
          <p:nvPr/>
        </p:nvSpPr>
        <p:spPr>
          <a:xfrm>
            <a:off x="128425" y="925325"/>
            <a:ext cx="8801100" cy="10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As you might remember,  cost function is minimized by gradient descent. Gradient descent is an efficient optimization algorithm that attempts to find a local or global minima of a function.</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p:txBody>
      </p:sp>
      <p:sp>
        <p:nvSpPr>
          <p:cNvPr id="122" name="Google Shape;122;p19"/>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Convergence of Cost Function</a:t>
            </a:r>
            <a:endParaRPr sz="4400">
              <a:solidFill>
                <a:srgbClr val="434343"/>
              </a:solidFill>
              <a:latin typeface="Economica"/>
              <a:ea typeface="Economica"/>
              <a:cs typeface="Economica"/>
              <a:sym typeface="Economica"/>
            </a:endParaRPr>
          </a:p>
        </p:txBody>
      </p:sp>
      <p:pic>
        <p:nvPicPr>
          <p:cNvPr id="123" name="Google Shape;123;p19"/>
          <p:cNvPicPr preferRelativeResize="0"/>
          <p:nvPr/>
        </p:nvPicPr>
        <p:blipFill>
          <a:blip r:embed="rId3">
            <a:alphaModFix/>
          </a:blip>
          <a:stretch>
            <a:fillRect/>
          </a:stretch>
        </p:blipFill>
        <p:spPr>
          <a:xfrm>
            <a:off x="5583998" y="2039650"/>
            <a:ext cx="3475376" cy="3578350"/>
          </a:xfrm>
          <a:prstGeom prst="rect">
            <a:avLst/>
          </a:prstGeom>
          <a:noFill/>
          <a:ln>
            <a:noFill/>
          </a:ln>
        </p:spPr>
      </p:pic>
      <p:sp>
        <p:nvSpPr>
          <p:cNvPr id="124" name="Google Shape;124;p19"/>
          <p:cNvSpPr txBox="1"/>
          <p:nvPr/>
        </p:nvSpPr>
        <p:spPr>
          <a:xfrm>
            <a:off x="128425" y="2099063"/>
            <a:ext cx="5550900" cy="3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You might’ve heard ‘repeat the process </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of Gradient Descent (GD) until convergence’.</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But what is exactly convergence?</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latin typeface="Open Sans"/>
                <a:ea typeface="Open Sans"/>
                <a:cs typeface="Open Sans"/>
                <a:sym typeface="Open Sans"/>
              </a:rPr>
              <a:t>Reaching a point in which GD makes very small changes in your cost function is called convergence</a:t>
            </a:r>
            <a:r>
              <a:rPr lang="en" sz="1800">
                <a:latin typeface="Open Sans"/>
                <a:ea typeface="Open Sans"/>
                <a:cs typeface="Open Sans"/>
                <a:sym typeface="Open Sans"/>
              </a:rPr>
              <a:t>, which doesn't necessarily mean it has reached the optimal result (but it is really quite near, if not on it).</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At the minima point, the model has</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optimized the weights such that they</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minimize the cost function.</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0" name="Google Shape;130;p2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31" name="Google Shape;131;p20"/>
          <p:cNvSpPr txBox="1"/>
          <p:nvPr/>
        </p:nvSpPr>
        <p:spPr>
          <a:xfrm>
            <a:off x="128425" y="1320800"/>
            <a:ext cx="8801100" cy="37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Open Sans"/>
                <a:ea typeface="Open Sans"/>
                <a:cs typeface="Open Sans"/>
                <a:sym typeface="Open Sans"/>
              </a:rPr>
              <a:t>We try to reduce to the loss function for any given problem. </a:t>
            </a:r>
            <a:endParaRPr sz="1800" dirty="0">
              <a:latin typeface="Open Sans"/>
              <a:ea typeface="Open Sans"/>
              <a:cs typeface="Open Sans"/>
              <a:sym typeface="Open Sans"/>
            </a:endParaRPr>
          </a:p>
          <a:p>
            <a:pPr marL="0" lvl="0" indent="0" algn="l" rtl="0">
              <a:spcBef>
                <a:spcPts val="0"/>
              </a:spcBef>
              <a:spcAft>
                <a:spcPts val="0"/>
              </a:spcAft>
              <a:buNone/>
            </a:pPr>
            <a:endParaRPr sz="1800" dirty="0">
              <a:latin typeface="Open Sans"/>
              <a:ea typeface="Open Sans"/>
              <a:cs typeface="Open Sans"/>
              <a:sym typeface="Open Sans"/>
            </a:endParaRPr>
          </a:p>
          <a:p>
            <a:pPr marL="0" lvl="0" indent="0" algn="l" rtl="0">
              <a:spcBef>
                <a:spcPts val="0"/>
              </a:spcBef>
              <a:spcAft>
                <a:spcPts val="0"/>
              </a:spcAft>
              <a:buNone/>
            </a:pPr>
            <a:r>
              <a:rPr lang="en" sz="1800" dirty="0">
                <a:latin typeface="Open Sans"/>
                <a:ea typeface="Open Sans"/>
                <a:cs typeface="Open Sans"/>
                <a:sym typeface="Open Sans"/>
              </a:rPr>
              <a:t>The best model is obtained at global minimum i.e. where the loss is minimum. However, It is quite difficult to reach a global minima because in trainings we sometimes get stuck in local minimas. </a:t>
            </a:r>
            <a:endParaRPr sz="1800" dirty="0">
              <a:latin typeface="Open Sans"/>
              <a:ea typeface="Open Sans"/>
              <a:cs typeface="Open Sans"/>
              <a:sym typeface="Open Sans"/>
            </a:endParaRPr>
          </a:p>
          <a:p>
            <a:pPr marL="0" lvl="0" indent="0" algn="l" rtl="0">
              <a:spcBef>
                <a:spcPts val="0"/>
              </a:spcBef>
              <a:spcAft>
                <a:spcPts val="0"/>
              </a:spcAft>
              <a:buNone/>
            </a:pPr>
            <a:endParaRPr sz="1800" dirty="0">
              <a:latin typeface="Open Sans"/>
              <a:ea typeface="Open Sans"/>
              <a:cs typeface="Open Sans"/>
              <a:sym typeface="Open Sans"/>
            </a:endParaRPr>
          </a:p>
          <a:p>
            <a:pPr marL="0" lvl="0" indent="0" algn="l" rtl="0">
              <a:spcBef>
                <a:spcPts val="0"/>
              </a:spcBef>
              <a:spcAft>
                <a:spcPts val="0"/>
              </a:spcAft>
              <a:buNone/>
            </a:pPr>
            <a:r>
              <a:rPr lang="en" sz="1800" dirty="0">
                <a:latin typeface="Open Sans"/>
                <a:ea typeface="Open Sans"/>
                <a:cs typeface="Open Sans"/>
                <a:sym typeface="Open Sans"/>
              </a:rPr>
              <a:t>The real challenge lies in skipping the local minima to achieve global minima and that is when you hit gold.	</a:t>
            </a:r>
            <a:endParaRPr sz="1800" dirty="0">
              <a:latin typeface="Open Sans"/>
              <a:ea typeface="Open Sans"/>
              <a:cs typeface="Open Sans"/>
              <a:sym typeface="Open Sans"/>
            </a:endParaRPr>
          </a:p>
          <a:p>
            <a:pPr marL="0" lvl="0" indent="0" algn="l" rtl="0">
              <a:spcBef>
                <a:spcPts val="0"/>
              </a:spcBef>
              <a:spcAft>
                <a:spcPts val="0"/>
              </a:spcAft>
              <a:buNone/>
            </a:pPr>
            <a:endParaRPr sz="1800" dirty="0">
              <a:latin typeface="Open Sans"/>
              <a:ea typeface="Open Sans"/>
              <a:cs typeface="Open Sans"/>
              <a:sym typeface="Open Sans"/>
            </a:endParaRPr>
          </a:p>
          <a:p>
            <a:pPr marL="0" lvl="0" indent="0" algn="l" rtl="0">
              <a:spcBef>
                <a:spcPts val="0"/>
              </a:spcBef>
              <a:spcAft>
                <a:spcPts val="0"/>
              </a:spcAft>
              <a:buNone/>
            </a:pPr>
            <a:endParaRPr sz="1800" dirty="0">
              <a:latin typeface="Open Sans"/>
              <a:ea typeface="Open Sans"/>
              <a:cs typeface="Open Sans"/>
              <a:sym typeface="Open Sans"/>
            </a:endParaRPr>
          </a:p>
          <a:p>
            <a:pPr marL="0" lvl="0" indent="0" algn="l" rtl="0">
              <a:spcBef>
                <a:spcPts val="0"/>
              </a:spcBef>
              <a:spcAft>
                <a:spcPts val="0"/>
              </a:spcAft>
              <a:buNone/>
            </a:pPr>
            <a:endParaRPr sz="1800" dirty="0">
              <a:latin typeface="Open Sans"/>
              <a:ea typeface="Open Sans"/>
              <a:cs typeface="Open Sans"/>
              <a:sym typeface="Open Sans"/>
            </a:endParaRPr>
          </a:p>
        </p:txBody>
      </p:sp>
      <p:sp>
        <p:nvSpPr>
          <p:cNvPr id="135" name="Google Shape;135;p20"/>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The `local minima' problem</a:t>
            </a:r>
            <a:endParaRPr sz="4400">
              <a:solidFill>
                <a:srgbClr val="434343"/>
              </a:solidFill>
              <a:latin typeface="Economica"/>
              <a:ea typeface="Economica"/>
              <a:cs typeface="Economica"/>
              <a:sym typeface="Economic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1" name="Google Shape;141;p2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42" name="Google Shape;142;p21"/>
          <p:cNvSpPr txBox="1"/>
          <p:nvPr/>
        </p:nvSpPr>
        <p:spPr>
          <a:xfrm>
            <a:off x="128425" y="1117600"/>
            <a:ext cx="8801100" cy="39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a:ea typeface="Open Sans"/>
                <a:cs typeface="Open Sans"/>
                <a:sym typeface="Open Sans"/>
              </a:rPr>
              <a:t>It is nowadays being discussed that saddle points are in fact a more serious concern than local minima.</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r>
              <a:rPr lang="en" sz="1800">
                <a:latin typeface="Open Sans"/>
                <a:ea typeface="Open Sans"/>
                <a:cs typeface="Open Sans"/>
                <a:sym typeface="Open Sans"/>
              </a:rPr>
              <a:t>Now, What are saddle points? Look at the image below, Saddle points are the points lying at the center of the image on the right.</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p>
            <a:pPr marL="0" lvl="0" indent="0" algn="l" rtl="0">
              <a:spcBef>
                <a:spcPts val="0"/>
              </a:spcBef>
              <a:spcAft>
                <a:spcPts val="0"/>
              </a:spcAft>
              <a:buNone/>
            </a:pPr>
            <a:r>
              <a:rPr lang="en" sz="1800">
                <a:latin typeface="Open Sans"/>
                <a:ea typeface="Open Sans"/>
                <a:cs typeface="Open Sans"/>
                <a:sym typeface="Open Sans"/>
              </a:rPr>
              <a:t>The name is inspired by the shape which is similar to a Horse saddle. </a:t>
            </a:r>
            <a:endParaRPr sz="1800">
              <a:latin typeface="Open Sans"/>
              <a:ea typeface="Open Sans"/>
              <a:cs typeface="Open Sans"/>
              <a:sym typeface="Open Sans"/>
            </a:endParaRPr>
          </a:p>
        </p:txBody>
      </p:sp>
      <p:sp>
        <p:nvSpPr>
          <p:cNvPr id="146" name="Google Shape;146;p21"/>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434343"/>
                </a:solidFill>
                <a:latin typeface="Economica"/>
                <a:ea typeface="Economica"/>
                <a:cs typeface="Economica"/>
                <a:sym typeface="Economica"/>
              </a:rPr>
              <a:t>Saddle Point</a:t>
            </a:r>
            <a:endParaRPr sz="4400">
              <a:solidFill>
                <a:srgbClr val="434343"/>
              </a:solidFill>
              <a:latin typeface="Economica"/>
              <a:ea typeface="Economica"/>
              <a:cs typeface="Economica"/>
              <a:sym typeface="Economica"/>
            </a:endParaRPr>
          </a:p>
        </p:txBody>
      </p:sp>
      <p:pic>
        <p:nvPicPr>
          <p:cNvPr id="147" name="Google Shape;147;p21"/>
          <p:cNvPicPr preferRelativeResize="0"/>
          <p:nvPr/>
        </p:nvPicPr>
        <p:blipFill rotWithShape="1">
          <a:blip r:embed="rId3">
            <a:alphaModFix/>
          </a:blip>
          <a:srcRect l="9102" r="7005"/>
          <a:stretch/>
        </p:blipFill>
        <p:spPr>
          <a:xfrm>
            <a:off x="368812" y="3166825"/>
            <a:ext cx="8481675" cy="2753300"/>
          </a:xfrm>
          <a:prstGeom prst="rect">
            <a:avLst/>
          </a:prstGeom>
          <a:noFill/>
          <a:ln>
            <a:noFill/>
          </a:ln>
        </p:spPr>
      </p:pic>
      <p:sp>
        <p:nvSpPr>
          <p:cNvPr id="148" name="Google Shape;148;p21"/>
          <p:cNvSpPr/>
          <p:nvPr/>
        </p:nvSpPr>
        <p:spPr>
          <a:xfrm>
            <a:off x="7329050" y="4467275"/>
            <a:ext cx="166200" cy="1524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8049500" y="2390675"/>
            <a:ext cx="1094400" cy="1059000"/>
          </a:xfrm>
          <a:prstGeom prst="wedgeEllipseCallout">
            <a:avLst>
              <a:gd name="adj1" fmla="val -107608"/>
              <a:gd name="adj2" fmla="val 14813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Saddle Point</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3" name="Google Shape;203;p2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07" name="Google Shape;207;p2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dirty="0">
                <a:solidFill>
                  <a:srgbClr val="434343"/>
                </a:solidFill>
                <a:latin typeface="Economica"/>
                <a:ea typeface="Economica"/>
                <a:cs typeface="Economica"/>
                <a:sym typeface="Economica"/>
              </a:rPr>
              <a:t>Batch Size</a:t>
            </a:r>
            <a:endParaRPr sz="4600" dirty="0">
              <a:solidFill>
                <a:srgbClr val="434343"/>
              </a:solidFill>
              <a:latin typeface="Economica"/>
              <a:ea typeface="Economica"/>
              <a:cs typeface="Economica"/>
              <a:sym typeface="Economica"/>
            </a:endParaRPr>
          </a:p>
        </p:txBody>
      </p:sp>
      <p:sp>
        <p:nvSpPr>
          <p:cNvPr id="208" name="Google Shape;208;p28"/>
          <p:cNvSpPr txBox="1"/>
          <p:nvPr/>
        </p:nvSpPr>
        <p:spPr>
          <a:xfrm>
            <a:off x="422225" y="1332475"/>
            <a:ext cx="8035975" cy="38771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Open Sans"/>
                <a:ea typeface="Open Sans"/>
                <a:cs typeface="Open Sans"/>
                <a:sym typeface="Open Sans"/>
              </a:rPr>
              <a:t>Batch size is one of the most important hyperparameters in deep learning training, and it represents the number of samples used in one forward and backward pass through the network and has a direct impact on the accuracy and computational efficiency of the training process. The batch size can be understood as a trade-off between accuracy and speed. </a:t>
            </a:r>
          </a:p>
          <a:p>
            <a:pPr marL="0" lvl="0" indent="0" algn="l" rtl="0">
              <a:spcBef>
                <a:spcPts val="0"/>
              </a:spcBef>
              <a:spcAft>
                <a:spcPts val="0"/>
              </a:spcAft>
              <a:buNone/>
            </a:pPr>
            <a:r>
              <a:rPr lang="en-US" sz="2000" dirty="0">
                <a:latin typeface="Open Sans"/>
                <a:ea typeface="Open Sans"/>
                <a:cs typeface="Open Sans"/>
                <a:sym typeface="Open Sans"/>
              </a:rPr>
              <a:t>Large batch sizes can lead to faster training times but may result in lower accuracy and overfitting, while smaller batch sizes can provide better accuracy, but can be computationally expensive and time-consuming.</a:t>
            </a: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p:txBody>
      </p:sp>
    </p:spTree>
    <p:extLst>
      <p:ext uri="{BB962C8B-B14F-4D97-AF65-F5344CB8AC3E}">
        <p14:creationId xmlns:p14="http://schemas.microsoft.com/office/powerpoint/2010/main" val="81613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3" name="Google Shape;203;p2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07" name="Google Shape;207;p2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dirty="0">
                <a:solidFill>
                  <a:srgbClr val="434343"/>
                </a:solidFill>
                <a:latin typeface="Economica"/>
                <a:ea typeface="Economica"/>
                <a:cs typeface="Economica"/>
                <a:sym typeface="Economica"/>
              </a:rPr>
              <a:t>Batch Size</a:t>
            </a:r>
            <a:endParaRPr sz="4600" dirty="0">
              <a:solidFill>
                <a:srgbClr val="434343"/>
              </a:solidFill>
              <a:latin typeface="Economica"/>
              <a:ea typeface="Economica"/>
              <a:cs typeface="Economica"/>
              <a:sym typeface="Economica"/>
            </a:endParaRPr>
          </a:p>
        </p:txBody>
      </p:sp>
      <p:sp>
        <p:nvSpPr>
          <p:cNvPr id="208" name="Google Shape;208;p28"/>
          <p:cNvSpPr txBox="1"/>
          <p:nvPr/>
        </p:nvSpPr>
        <p:spPr>
          <a:xfrm>
            <a:off x="422225" y="1332475"/>
            <a:ext cx="8035975" cy="46002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Open Sans"/>
                <a:ea typeface="Open Sans"/>
                <a:cs typeface="Open Sans"/>
                <a:sym typeface="Open Sans"/>
              </a:rPr>
              <a:t>The batch size can also affect the convergence of the model, meaning that it can influence the optimization process and the speed at which the model learns. Small batch sizes can be more susceptible to random fluctuations in the training data, while larger batch sizes are more resistant to these fluctuations but may converge more slowly.</a:t>
            </a: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r>
              <a:rPr lang="en-US" sz="2000" dirty="0">
                <a:latin typeface="Open Sans"/>
                <a:ea typeface="Open Sans"/>
                <a:cs typeface="Open Sans"/>
                <a:sym typeface="Open Sans"/>
              </a:rPr>
              <a:t>It is important to note that there is no one-size-fits-all answer when it comes to choosing a batch size, as the ideal size will depend on several factors, including the size of the training dataset, the complexity of the model, and the computational resources available.</a:t>
            </a: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r>
              <a:rPr lang="en-US" sz="2000" dirty="0">
                <a:latin typeface="Open Sans"/>
                <a:ea typeface="Open Sans"/>
                <a:cs typeface="Open Sans"/>
                <a:sym typeface="Open Sans"/>
              </a:rPr>
              <a:t>1000/10 = 100 batches per epoch</a:t>
            </a: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lang="en-US"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a:p>
            <a:pPr marL="0" lvl="0" indent="0" algn="l" rtl="0">
              <a:spcBef>
                <a:spcPts val="0"/>
              </a:spcBef>
              <a:spcAft>
                <a:spcPts val="0"/>
              </a:spcAft>
              <a:buNone/>
            </a:pPr>
            <a:endParaRPr sz="2000" dirty="0">
              <a:latin typeface="Open Sans"/>
              <a:ea typeface="Open Sans"/>
              <a:cs typeface="Open Sans"/>
              <a:sym typeface="Open Sans"/>
            </a:endParaRPr>
          </a:p>
        </p:txBody>
      </p:sp>
    </p:spTree>
    <p:extLst>
      <p:ext uri="{BB962C8B-B14F-4D97-AF65-F5344CB8AC3E}">
        <p14:creationId xmlns:p14="http://schemas.microsoft.com/office/powerpoint/2010/main" val="53147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3" name="Google Shape;203;p2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05" name="Google Shape;205;p28"/>
          <p:cNvSpPr/>
          <p:nvPr/>
        </p:nvSpPr>
        <p:spPr>
          <a:xfrm>
            <a:off x="0" y="5976100"/>
            <a:ext cx="9144000" cy="919800"/>
          </a:xfrm>
          <a:prstGeom prst="rect">
            <a:avLst/>
          </a:prstGeom>
          <a:solidFill>
            <a:srgbClr val="EEEEE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Batch Gradient Descent</a:t>
            </a:r>
            <a:endParaRPr sz="4600">
              <a:solidFill>
                <a:srgbClr val="434343"/>
              </a:solidFill>
              <a:latin typeface="Economica"/>
              <a:ea typeface="Economica"/>
              <a:cs typeface="Economica"/>
              <a:sym typeface="Economica"/>
            </a:endParaRPr>
          </a:p>
        </p:txBody>
      </p:sp>
      <p:sp>
        <p:nvSpPr>
          <p:cNvPr id="208" name="Google Shape;208;p28"/>
          <p:cNvSpPr txBox="1"/>
          <p:nvPr/>
        </p:nvSpPr>
        <p:spPr>
          <a:xfrm>
            <a:off x="422225" y="1332475"/>
            <a:ext cx="8035975" cy="38771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In Batch Gradient Descent, </a:t>
            </a:r>
            <a:r>
              <a:rPr lang="en" sz="2000" b="1">
                <a:latin typeface="Open Sans"/>
                <a:ea typeface="Open Sans"/>
                <a:cs typeface="Open Sans"/>
                <a:sym typeface="Open Sans"/>
              </a:rPr>
              <a:t>all the training data is taken into consideration to take a single step</a:t>
            </a:r>
            <a:r>
              <a:rPr lang="en" sz="2000">
                <a:latin typeface="Open Sans"/>
                <a:ea typeface="Open Sans"/>
                <a:cs typeface="Open Sans"/>
                <a:sym typeface="Open Sans"/>
              </a:rPr>
              <a:t>. We take the average of the gradients of all the training examples and then use that mean gradient to update our parameters. So that’s just one step of gradient descent in one epoch.</a:t>
            </a: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000">
                <a:latin typeface="Open Sans"/>
                <a:ea typeface="Open Sans"/>
                <a:cs typeface="Open Sans"/>
                <a:sym typeface="Open Sans"/>
              </a:rPr>
              <a:t>Batch Gradient Descent is great for relatively smooth error function curves. In this case, we move somewhat directly towards an optimum solution.</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9" name="Google Shape;169;p2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70" name="Google Shape;170;p25"/>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Overfitting is a scenario where your model </a:t>
            </a:r>
            <a:r>
              <a:rPr lang="en" sz="2200" b="1">
                <a:latin typeface="Open Sans"/>
                <a:ea typeface="Open Sans"/>
                <a:cs typeface="Open Sans"/>
                <a:sym typeface="Open Sans"/>
              </a:rPr>
              <a:t>performs well on training data</a:t>
            </a:r>
            <a:r>
              <a:rPr lang="en" sz="2200">
                <a:latin typeface="Open Sans"/>
                <a:ea typeface="Open Sans"/>
                <a:cs typeface="Open Sans"/>
                <a:sym typeface="Open Sans"/>
              </a:rPr>
              <a:t> but </a:t>
            </a:r>
            <a:r>
              <a:rPr lang="en" sz="2200" b="1">
                <a:latin typeface="Open Sans"/>
                <a:ea typeface="Open Sans"/>
                <a:cs typeface="Open Sans"/>
                <a:sym typeface="Open Sans"/>
              </a:rPr>
              <a:t>performs poorly on data not seen during training</a:t>
            </a:r>
            <a:r>
              <a:rPr lang="en" sz="2200">
                <a:latin typeface="Open Sans"/>
                <a:ea typeface="Open Sans"/>
                <a:cs typeface="Open Sans"/>
                <a:sym typeface="Open Sans"/>
              </a:rPr>
              <a:t>. </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This basically means that your model has </a:t>
            </a:r>
            <a:r>
              <a:rPr lang="en" sz="2200" b="1">
                <a:latin typeface="Open Sans"/>
                <a:ea typeface="Open Sans"/>
                <a:cs typeface="Open Sans"/>
                <a:sym typeface="Open Sans"/>
              </a:rPr>
              <a:t>memorized the training data</a:t>
            </a:r>
            <a:r>
              <a:rPr lang="en" sz="2200">
                <a:latin typeface="Open Sans"/>
                <a:ea typeface="Open Sans"/>
                <a:cs typeface="Open Sans"/>
                <a:sym typeface="Open Sans"/>
              </a:rPr>
              <a:t> instead of learning the relationships between features and labels.</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Imagine getting a </a:t>
            </a:r>
            <a:r>
              <a:rPr lang="en" sz="2200" b="1">
                <a:latin typeface="Open Sans"/>
                <a:ea typeface="Open Sans"/>
                <a:cs typeface="Open Sans"/>
                <a:sym typeface="Open Sans"/>
              </a:rPr>
              <a:t>‘too good to be true’ accuracy on training data</a:t>
            </a:r>
            <a:r>
              <a:rPr lang="en" sz="2200">
                <a:latin typeface="Open Sans"/>
                <a:ea typeface="Open Sans"/>
                <a:cs typeface="Open Sans"/>
                <a:sym typeface="Open Sans"/>
              </a:rPr>
              <a:t> but a </a:t>
            </a:r>
            <a:r>
              <a:rPr lang="en" sz="2200" b="1">
                <a:latin typeface="Open Sans"/>
                <a:ea typeface="Open Sans"/>
                <a:cs typeface="Open Sans"/>
                <a:sym typeface="Open Sans"/>
              </a:rPr>
              <a:t>bad accuracy on test/validation data</a:t>
            </a:r>
            <a:r>
              <a:rPr lang="en" sz="2200">
                <a:latin typeface="Open Sans"/>
                <a:ea typeface="Open Sans"/>
                <a:cs typeface="Open Sans"/>
                <a:sym typeface="Open Sans"/>
              </a:rPr>
              <a:t>. That’s overfitting for you.</a:t>
            </a:r>
            <a:endParaRPr sz="2200">
              <a:latin typeface="Open Sans"/>
              <a:ea typeface="Open Sans"/>
              <a:cs typeface="Open Sans"/>
              <a:sym typeface="Open Sans"/>
            </a:endParaRPr>
          </a:p>
        </p:txBody>
      </p:sp>
      <p:sp>
        <p:nvSpPr>
          <p:cNvPr id="171" name="Google Shape;171;p25"/>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Overfitting</a:t>
            </a:r>
            <a:endParaRPr sz="4600">
              <a:solidFill>
                <a:srgbClr val="434343"/>
              </a:solidFill>
              <a:latin typeface="Economica"/>
              <a:ea typeface="Economica"/>
              <a:cs typeface="Economica"/>
              <a:sym typeface="Economic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4" name="Google Shape;214;p2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18" name="Google Shape;218;p29"/>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Batch Gradient Descent</a:t>
            </a:r>
            <a:endParaRPr sz="4600">
              <a:solidFill>
                <a:srgbClr val="434343"/>
              </a:solidFill>
              <a:latin typeface="Economica"/>
              <a:ea typeface="Economica"/>
              <a:cs typeface="Economica"/>
              <a:sym typeface="Economica"/>
            </a:endParaRPr>
          </a:p>
        </p:txBody>
      </p:sp>
      <p:sp>
        <p:nvSpPr>
          <p:cNvPr id="219" name="Google Shape;219;p29"/>
          <p:cNvSpPr txBox="1"/>
          <p:nvPr/>
        </p:nvSpPr>
        <p:spPr>
          <a:xfrm>
            <a:off x="193050" y="1293979"/>
            <a:ext cx="8674050" cy="44330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The </a:t>
            </a:r>
            <a:r>
              <a:rPr lang="en" sz="2000" b="1">
                <a:latin typeface="Open Sans"/>
                <a:ea typeface="Open Sans"/>
                <a:cs typeface="Open Sans"/>
                <a:sym typeface="Open Sans"/>
              </a:rPr>
              <a:t>graph</a:t>
            </a:r>
            <a:r>
              <a:rPr lang="en" sz="2000">
                <a:latin typeface="Open Sans"/>
                <a:ea typeface="Open Sans"/>
                <a:cs typeface="Open Sans"/>
                <a:sym typeface="Open Sans"/>
              </a:rPr>
              <a:t> of cost vs epochs is also </a:t>
            </a:r>
            <a:r>
              <a:rPr lang="en" sz="2000" b="1">
                <a:latin typeface="Open Sans"/>
                <a:ea typeface="Open Sans"/>
                <a:cs typeface="Open Sans"/>
                <a:sym typeface="Open Sans"/>
              </a:rPr>
              <a:t>quite smooth</a:t>
            </a:r>
            <a:r>
              <a:rPr lang="en" sz="2000">
                <a:latin typeface="Open Sans"/>
                <a:ea typeface="Open Sans"/>
                <a:cs typeface="Open Sans"/>
                <a:sym typeface="Open Sans"/>
              </a:rPr>
              <a:t> because we are averaging over all the gradients of training data for a single step. The cost keeps on decreasing over the epochs.</a:t>
            </a:r>
            <a:endParaRPr sz="2000">
              <a:latin typeface="Open Sans"/>
              <a:ea typeface="Open Sans"/>
              <a:cs typeface="Open Sans"/>
              <a:sym typeface="Open Sans"/>
            </a:endParaRPr>
          </a:p>
        </p:txBody>
      </p:sp>
      <p:pic>
        <p:nvPicPr>
          <p:cNvPr id="220" name="Google Shape;220;p29"/>
          <p:cNvPicPr preferRelativeResize="0"/>
          <p:nvPr/>
        </p:nvPicPr>
        <p:blipFill>
          <a:blip r:embed="rId3">
            <a:alphaModFix/>
          </a:blip>
          <a:stretch>
            <a:fillRect/>
          </a:stretch>
        </p:blipFill>
        <p:spPr>
          <a:xfrm>
            <a:off x="2010025" y="1105200"/>
            <a:ext cx="5123950" cy="3886525"/>
          </a:xfrm>
          <a:prstGeom prst="rect">
            <a:avLst/>
          </a:prstGeom>
          <a:noFill/>
          <a:ln>
            <a:noFill/>
          </a:ln>
        </p:spPr>
      </p:pic>
      <p:sp>
        <p:nvSpPr>
          <p:cNvPr id="221" name="Google Shape;221;p29"/>
          <p:cNvSpPr/>
          <p:nvPr/>
        </p:nvSpPr>
        <p:spPr>
          <a:xfrm>
            <a:off x="6512550" y="2540413"/>
            <a:ext cx="2438400" cy="1097400"/>
          </a:xfrm>
          <a:prstGeom prst="wedgeRoundRectCallout">
            <a:avLst>
              <a:gd name="adj1" fmla="val -81666"/>
              <a:gd name="adj2" fmla="val 96242"/>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Look at how smooth the graph is. It is because we are taking an average of gradients before taking a step.</a:t>
            </a:r>
            <a:endParaRPr>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7" name="Google Shape;227;p3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31" name="Google Shape;231;p30"/>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Problem with Batch Gradient Descent</a:t>
            </a:r>
            <a:endParaRPr sz="4600">
              <a:solidFill>
                <a:srgbClr val="434343"/>
              </a:solidFill>
              <a:latin typeface="Economica"/>
              <a:ea typeface="Economica"/>
              <a:cs typeface="Economica"/>
              <a:sym typeface="Economica"/>
            </a:endParaRPr>
          </a:p>
        </p:txBody>
      </p:sp>
      <p:sp>
        <p:nvSpPr>
          <p:cNvPr id="232" name="Google Shape;232;p30"/>
          <p:cNvSpPr txBox="1"/>
          <p:nvPr/>
        </p:nvSpPr>
        <p:spPr>
          <a:xfrm>
            <a:off x="84450" y="1332475"/>
            <a:ext cx="8744525" cy="44916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In Batch Gradient Descent we were considering all the examples for every step of Gradient Descent.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But what if our dataset is very huge? Deep learning models crave for data. The more the data the more chances of a model to be good.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Suppose our dataset has 5 million examples, then just to take one step the model will have to calculate the gradients of all the 5 million examples! This does not seem an efficient way.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In short, since we need to calculate the gradient on the whole dataset to perform just one update, </a:t>
            </a:r>
            <a:r>
              <a:rPr lang="en" sz="1900" b="1">
                <a:latin typeface="Open Sans"/>
                <a:ea typeface="Open Sans"/>
                <a:cs typeface="Open Sans"/>
                <a:sym typeface="Open Sans"/>
              </a:rPr>
              <a:t>batch gradient descent can be very slow.</a:t>
            </a:r>
            <a:endParaRPr sz="1900" b="1">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8" name="Google Shape;238;p3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42" name="Google Shape;242;p31"/>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Stochastic Gradient Descent (SGD)</a:t>
            </a:r>
            <a:endParaRPr sz="4600">
              <a:solidFill>
                <a:srgbClr val="434343"/>
              </a:solidFill>
              <a:latin typeface="Economica"/>
              <a:ea typeface="Economica"/>
              <a:cs typeface="Economica"/>
              <a:sym typeface="Economica"/>
            </a:endParaRPr>
          </a:p>
        </p:txBody>
      </p:sp>
      <p:sp>
        <p:nvSpPr>
          <p:cNvPr id="243" name="Google Shape;243;p31"/>
          <p:cNvSpPr txBox="1"/>
          <p:nvPr/>
        </p:nvSpPr>
        <p:spPr>
          <a:xfrm>
            <a:off x="84450" y="1148075"/>
            <a:ext cx="8744525" cy="48660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Open Sans"/>
                <a:ea typeface="Open Sans"/>
                <a:cs typeface="Open Sans"/>
                <a:sym typeface="Open Sans"/>
              </a:rPr>
              <a:t>Batch Gradient Descent turns out to be a slower algorithm. So, for faster computation, we prefer to use stochastic gradient descent.</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The first step of algorithm is to randomize (shuffle) the whole training set.</a:t>
            </a: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Then, for updation of every parameter </a:t>
            </a:r>
            <a:r>
              <a:rPr lang="en" sz="1900" b="1">
                <a:latin typeface="Open Sans"/>
                <a:ea typeface="Open Sans"/>
                <a:cs typeface="Open Sans"/>
                <a:sym typeface="Open Sans"/>
              </a:rPr>
              <a:t>we use only one training example in every iteration</a:t>
            </a:r>
            <a:r>
              <a:rPr lang="en" sz="1900">
                <a:latin typeface="Open Sans"/>
                <a:ea typeface="Open Sans"/>
                <a:cs typeface="Open Sans"/>
                <a:sym typeface="Open Sans"/>
              </a:rPr>
              <a:t> to compute the gradient of cost function.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As it uses one training example in every iteration </a:t>
            </a:r>
            <a:r>
              <a:rPr lang="en" sz="1900" b="1">
                <a:latin typeface="Open Sans"/>
                <a:ea typeface="Open Sans"/>
                <a:cs typeface="Open Sans"/>
                <a:sym typeface="Open Sans"/>
              </a:rPr>
              <a:t>this algo is faster for larger data set</a:t>
            </a:r>
            <a:r>
              <a:rPr lang="en" sz="1900">
                <a:latin typeface="Open Sans"/>
                <a:ea typeface="Open Sans"/>
                <a:cs typeface="Open Sans"/>
                <a:sym typeface="Open Sans"/>
              </a:rPr>
              <a:t>. Still confused why? </a:t>
            </a:r>
            <a:r>
              <a:rPr lang="en" sz="1900">
                <a:highlight>
                  <a:srgbClr val="FFE599"/>
                </a:highlight>
                <a:latin typeface="Open Sans"/>
                <a:ea typeface="Open Sans"/>
                <a:cs typeface="Open Sans"/>
                <a:sym typeface="Open Sans"/>
              </a:rPr>
              <a:t>It is because the network no longer needs to process a number of examples(a batch) together at a time before making a weight update. It can quickly process 1 example, make an update and then move to the next.</a:t>
            </a:r>
            <a:endParaRPr sz="1900">
              <a:highlight>
                <a:srgbClr val="FFE599"/>
              </a:highlight>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highlight>
                  <a:srgbClr val="CFE2F3"/>
                </a:highlight>
                <a:latin typeface="Open Sans"/>
                <a:ea typeface="Open Sans"/>
                <a:cs typeface="Open Sans"/>
                <a:sym typeface="Open Sans"/>
              </a:rPr>
              <a:t>In SGD, one might not achieve the best accuracy, but the computation of results are faster.</a:t>
            </a:r>
            <a:endParaRPr sz="1900">
              <a:highlight>
                <a:srgbClr val="CFE2F3"/>
              </a:highlight>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9" name="Google Shape;249;p32"/>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53" name="Google Shape;253;p32"/>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Stochastic Gradient Descent</a:t>
            </a:r>
            <a:endParaRPr sz="4600">
              <a:solidFill>
                <a:srgbClr val="434343"/>
              </a:solidFill>
              <a:latin typeface="Economica"/>
              <a:ea typeface="Economica"/>
              <a:cs typeface="Economica"/>
              <a:sym typeface="Economica"/>
            </a:endParaRPr>
          </a:p>
        </p:txBody>
      </p:sp>
      <p:sp>
        <p:nvSpPr>
          <p:cNvPr id="254" name="Google Shape;254;p32"/>
          <p:cNvSpPr txBox="1"/>
          <p:nvPr/>
        </p:nvSpPr>
        <p:spPr>
          <a:xfrm>
            <a:off x="238775" y="2119750"/>
            <a:ext cx="8590200" cy="33666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Open Sans"/>
                <a:ea typeface="Open Sans"/>
                <a:cs typeface="Open Sans"/>
                <a:sym typeface="Open Sans"/>
              </a:rPr>
              <a:t>We do the following steps in one epoch for SGD:</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Take an example</a:t>
            </a: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Feed it to Neural Network</a:t>
            </a: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Calculate it’s gradient</a:t>
            </a: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Use the gradient we calculated in step 3 to update the weights</a:t>
            </a: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Repeat steps 1–4 for all the examples in training dataset</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0" name="Google Shape;260;p3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64" name="Google Shape;264;p33"/>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Stochastic Gradient Descent</a:t>
            </a:r>
            <a:endParaRPr sz="4600">
              <a:solidFill>
                <a:srgbClr val="434343"/>
              </a:solidFill>
              <a:latin typeface="Economica"/>
              <a:ea typeface="Economica"/>
              <a:cs typeface="Economica"/>
              <a:sym typeface="Economica"/>
            </a:endParaRPr>
          </a:p>
        </p:txBody>
      </p:sp>
      <p:sp>
        <p:nvSpPr>
          <p:cNvPr id="265" name="Google Shape;265;p33"/>
          <p:cNvSpPr txBox="1"/>
          <p:nvPr/>
        </p:nvSpPr>
        <p:spPr>
          <a:xfrm>
            <a:off x="238775" y="1026150"/>
            <a:ext cx="8460057" cy="47008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latin typeface="Open Sans"/>
                <a:ea typeface="Open Sans"/>
                <a:cs typeface="Open Sans"/>
                <a:sym typeface="Open Sans"/>
              </a:rPr>
              <a:t>Since we are considering just one example at a time the cost will fluctuate over the training examples and it will not necessarily decrease. But in the long run, you will see the cost decreasing with fluctuations.</a:t>
            </a: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endParaRPr sz="1700" dirty="0">
              <a:latin typeface="Open Sans"/>
              <a:ea typeface="Open Sans"/>
              <a:cs typeface="Open Sans"/>
              <a:sym typeface="Open Sans"/>
            </a:endParaRPr>
          </a:p>
          <a:p>
            <a:pPr marL="0" lvl="0" indent="0" algn="l" rtl="0">
              <a:spcBef>
                <a:spcPts val="0"/>
              </a:spcBef>
              <a:spcAft>
                <a:spcPts val="0"/>
              </a:spcAft>
              <a:buNone/>
            </a:pPr>
            <a:r>
              <a:rPr lang="en" sz="1700" dirty="0">
                <a:latin typeface="Open Sans"/>
                <a:ea typeface="Open Sans"/>
                <a:cs typeface="Open Sans"/>
                <a:sym typeface="Open Sans"/>
              </a:rPr>
              <a:t>Also because the cost is so fluctuating, it will never reach the minimum but it will keep dancing around it.</a:t>
            </a:r>
            <a:endParaRPr sz="1700" dirty="0">
              <a:latin typeface="Open Sans"/>
              <a:ea typeface="Open Sans"/>
              <a:cs typeface="Open Sans"/>
              <a:sym typeface="Open Sans"/>
            </a:endParaRPr>
          </a:p>
          <a:p>
            <a:pPr marL="0" lvl="0" indent="0" algn="l" rtl="0">
              <a:spcBef>
                <a:spcPts val="0"/>
              </a:spcBef>
              <a:spcAft>
                <a:spcPts val="0"/>
              </a:spcAft>
              <a:buNone/>
            </a:pPr>
            <a:r>
              <a:rPr lang="en" sz="1700" dirty="0">
                <a:latin typeface="Open Sans"/>
                <a:ea typeface="Open Sans"/>
                <a:cs typeface="Open Sans"/>
                <a:sym typeface="Open Sans"/>
              </a:rPr>
              <a:t>SGD can be used for larger datasets. It converges faster when the </a:t>
            </a:r>
            <a:r>
              <a:rPr lang="en" sz="1700" b="1" dirty="0">
                <a:latin typeface="Open Sans"/>
                <a:ea typeface="Open Sans"/>
                <a:cs typeface="Open Sans"/>
                <a:sym typeface="Open Sans"/>
              </a:rPr>
              <a:t>dataset is large</a:t>
            </a:r>
            <a:r>
              <a:rPr lang="en" sz="1700" dirty="0">
                <a:latin typeface="Open Sans"/>
                <a:ea typeface="Open Sans"/>
                <a:cs typeface="Open Sans"/>
                <a:sym typeface="Open Sans"/>
              </a:rPr>
              <a:t> as it causes updates to the parameters more frequently.</a:t>
            </a: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sz="1700" dirty="0">
                <a:latin typeface="Open Sans"/>
                <a:ea typeface="Open Sans"/>
                <a:cs typeface="Open Sans"/>
                <a:sym typeface="Open Sans"/>
              </a:rPr>
              <a:t>                                                        </a:t>
            </a:r>
          </a:p>
          <a:p>
            <a:pPr marL="0" lvl="0" indent="0" algn="l" rtl="0">
              <a:spcBef>
                <a:spcPts val="0"/>
              </a:spcBef>
              <a:spcAft>
                <a:spcPts val="0"/>
              </a:spcAft>
              <a:buClr>
                <a:schemeClr val="dk1"/>
              </a:buClr>
              <a:buSzPts val="1100"/>
              <a:buFont typeface="Arial"/>
              <a:buNone/>
            </a:pPr>
            <a:r>
              <a:rPr lang="en-US" sz="1700" dirty="0">
                <a:latin typeface="Open Sans"/>
                <a:ea typeface="Open Sans"/>
                <a:cs typeface="Open Sans"/>
                <a:sym typeface="Open Sans"/>
              </a:rPr>
              <a:t>                                                                     </a:t>
            </a:r>
            <a:endParaRPr sz="1700" dirty="0">
              <a:latin typeface="Open Sans"/>
              <a:ea typeface="Open Sans"/>
              <a:cs typeface="Open Sans"/>
              <a:sym typeface="Open Sans"/>
            </a:endParaRPr>
          </a:p>
        </p:txBody>
      </p:sp>
      <p:pic>
        <p:nvPicPr>
          <p:cNvPr id="266" name="Google Shape;266;p33"/>
          <p:cNvPicPr preferRelativeResize="0"/>
          <p:nvPr/>
        </p:nvPicPr>
        <p:blipFill>
          <a:blip r:embed="rId3">
            <a:alphaModFix/>
          </a:blip>
          <a:stretch>
            <a:fillRect/>
          </a:stretch>
        </p:blipFill>
        <p:spPr>
          <a:xfrm>
            <a:off x="2798400" y="1952350"/>
            <a:ext cx="3547200" cy="2709250"/>
          </a:xfrm>
          <a:prstGeom prst="rect">
            <a:avLst/>
          </a:prstGeom>
          <a:noFill/>
          <a:ln>
            <a:noFill/>
          </a:ln>
        </p:spPr>
      </p:pic>
      <p:sp>
        <p:nvSpPr>
          <p:cNvPr id="267" name="Google Shape;267;p33"/>
          <p:cNvSpPr/>
          <p:nvPr/>
        </p:nvSpPr>
        <p:spPr>
          <a:xfrm>
            <a:off x="6573525" y="2073063"/>
            <a:ext cx="2438400" cy="1097400"/>
          </a:xfrm>
          <a:prstGeom prst="wedgeRoundRectCallout">
            <a:avLst>
              <a:gd name="adj1" fmla="val -77501"/>
              <a:gd name="adj2" fmla="val 42545"/>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Observe how the graph is not so smooth here. It is because much more updates are happening here than in Batch GD. </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3" name="Google Shape;273;p3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77" name="Google Shape;277;p34"/>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Advantages of Stochastic Gradient Descent</a:t>
            </a:r>
            <a:endParaRPr sz="4600">
              <a:solidFill>
                <a:srgbClr val="434343"/>
              </a:solidFill>
              <a:latin typeface="Economica"/>
              <a:ea typeface="Economica"/>
              <a:cs typeface="Economica"/>
              <a:sym typeface="Economica"/>
            </a:endParaRPr>
          </a:p>
        </p:txBody>
      </p:sp>
      <p:sp>
        <p:nvSpPr>
          <p:cNvPr id="278" name="Google Shape;278;p34"/>
          <p:cNvSpPr txBox="1"/>
          <p:nvPr/>
        </p:nvSpPr>
        <p:spPr>
          <a:xfrm>
            <a:off x="238775" y="1146750"/>
            <a:ext cx="8580372" cy="44238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1. It is easier to fit into memory due to a single training sample being processed by the network at a time. </a:t>
            </a: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2. It is computationally fast as only one sample is processed at a time.</a:t>
            </a: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3. For larger datasets it can converge faster as it causes updates to the parameters more frequently.</a:t>
            </a: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a:latin typeface="Open Sans"/>
                <a:ea typeface="Open Sans"/>
                <a:cs typeface="Open Sans"/>
                <a:sym typeface="Open Sans"/>
              </a:rPr>
              <a:t>4. Due to frequent updates the steps taken towards the minima of the loss function have oscillations which can help getting out of local minimums of the loss function (in case the computed position turns out to be the local minimum).</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4" name="Google Shape;284;p3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88" name="Google Shape;288;p35"/>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Best of both worlds</a:t>
            </a:r>
            <a:endParaRPr sz="4600">
              <a:solidFill>
                <a:srgbClr val="434343"/>
              </a:solidFill>
              <a:latin typeface="Economica"/>
              <a:ea typeface="Economica"/>
              <a:cs typeface="Economica"/>
              <a:sym typeface="Economica"/>
            </a:endParaRPr>
          </a:p>
        </p:txBody>
      </p:sp>
      <p:sp>
        <p:nvSpPr>
          <p:cNvPr id="289" name="Google Shape;289;p35"/>
          <p:cNvSpPr txBox="1"/>
          <p:nvPr/>
        </p:nvSpPr>
        <p:spPr>
          <a:xfrm>
            <a:off x="238775" y="1146750"/>
            <a:ext cx="8590200" cy="47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Open Sans"/>
                <a:ea typeface="Open Sans"/>
                <a:cs typeface="Open Sans"/>
                <a:sym typeface="Open Sans"/>
              </a:rPr>
              <a:t>We have seen the Batch Gradient Descent. We have also seen the Stochastic Gradient Descent.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Batch Gradient Descent can be used for smoother curves. SGD can be used when the dataset is large.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Batch Gradient Descent converges directly to minima. SGD converges faster for larger datasets.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But, since in SGD we use only one example at a time, it can slow down the computations.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highlight>
                  <a:srgbClr val="CFE2F3"/>
                </a:highlight>
                <a:latin typeface="Open Sans"/>
                <a:ea typeface="Open Sans"/>
                <a:cs typeface="Open Sans"/>
                <a:sym typeface="Open Sans"/>
              </a:rPr>
              <a:t>To tackle this problem, a mixture of Batch Gradient Descent and SGD is used. It is known as </a:t>
            </a:r>
            <a:r>
              <a:rPr lang="en" sz="1900" b="1">
                <a:highlight>
                  <a:srgbClr val="CFE2F3"/>
                </a:highlight>
                <a:latin typeface="Open Sans"/>
                <a:ea typeface="Open Sans"/>
                <a:cs typeface="Open Sans"/>
                <a:sym typeface="Open Sans"/>
              </a:rPr>
              <a:t>Mini-batch Gradient Descent</a:t>
            </a:r>
            <a:r>
              <a:rPr lang="en" sz="1900">
                <a:highlight>
                  <a:srgbClr val="CFE2F3"/>
                </a:highlight>
                <a:latin typeface="Open Sans"/>
                <a:ea typeface="Open Sans"/>
                <a:cs typeface="Open Sans"/>
                <a:sym typeface="Open Sans"/>
              </a:rPr>
              <a:t>.</a:t>
            </a:r>
            <a:endParaRPr sz="1900">
              <a:highlight>
                <a:srgbClr val="CFE2F3"/>
              </a:highlight>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5" name="Google Shape;295;p3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99" name="Google Shape;299;p36"/>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Mini-batch Gradient Descent</a:t>
            </a:r>
            <a:endParaRPr sz="4600">
              <a:solidFill>
                <a:srgbClr val="434343"/>
              </a:solidFill>
              <a:latin typeface="Economica"/>
              <a:ea typeface="Economica"/>
              <a:cs typeface="Economica"/>
              <a:sym typeface="Economica"/>
            </a:endParaRPr>
          </a:p>
        </p:txBody>
      </p:sp>
      <p:sp>
        <p:nvSpPr>
          <p:cNvPr id="300" name="Google Shape;300;p36"/>
          <p:cNvSpPr txBox="1"/>
          <p:nvPr/>
        </p:nvSpPr>
        <p:spPr>
          <a:xfrm>
            <a:off x="84450" y="1146750"/>
            <a:ext cx="8744525" cy="45682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Open Sans"/>
                <a:ea typeface="Open Sans"/>
                <a:cs typeface="Open Sans"/>
                <a:sym typeface="Open Sans"/>
              </a:rPr>
              <a:t>Neither we use all the dataset all at once nor we use the single example at a time. We </a:t>
            </a:r>
            <a:r>
              <a:rPr lang="en" sz="1900" b="1">
                <a:latin typeface="Open Sans"/>
                <a:ea typeface="Open Sans"/>
                <a:cs typeface="Open Sans"/>
                <a:sym typeface="Open Sans"/>
              </a:rPr>
              <a:t>use a batch of a fixed number of training examples which is less than the actual dataset</a:t>
            </a:r>
            <a:r>
              <a:rPr lang="en" sz="1900">
                <a:latin typeface="Open Sans"/>
                <a:ea typeface="Open Sans"/>
                <a:cs typeface="Open Sans"/>
                <a:sym typeface="Open Sans"/>
              </a:rPr>
              <a:t> and call it a </a:t>
            </a:r>
            <a:r>
              <a:rPr lang="en" sz="1900" b="1">
                <a:latin typeface="Open Sans"/>
                <a:ea typeface="Open Sans"/>
                <a:cs typeface="Open Sans"/>
                <a:sym typeface="Open Sans"/>
              </a:rPr>
              <a:t>mini-batch</a:t>
            </a:r>
            <a:r>
              <a:rPr lang="en" sz="1900">
                <a:latin typeface="Open Sans"/>
                <a:ea typeface="Open Sans"/>
                <a:cs typeface="Open Sans"/>
                <a:sym typeface="Open Sans"/>
              </a:rPr>
              <a:t>. Doing this helps us achieve the advantages of both the former variants we saw.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So, after creating the mini-batches of fixed size, we do the following steps in one epoch:</a:t>
            </a: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Pick a mini-batch</a:t>
            </a: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Feed it to Neural Network</a:t>
            </a: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Calculate the mean gradient of the mini-batch</a:t>
            </a: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Use the mean gradient we calculated in step 3 to update the weights</a:t>
            </a: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Repeat steps 1–4 for the mini-batches we created</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6" name="Google Shape;306;p3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10" name="Google Shape;310;p37"/>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Mini-batch Gradient Descent</a:t>
            </a:r>
            <a:endParaRPr sz="4600">
              <a:solidFill>
                <a:srgbClr val="434343"/>
              </a:solidFill>
              <a:latin typeface="Economica"/>
              <a:ea typeface="Economica"/>
              <a:cs typeface="Economica"/>
              <a:sym typeface="Economica"/>
            </a:endParaRPr>
          </a:p>
        </p:txBody>
      </p:sp>
      <p:sp>
        <p:nvSpPr>
          <p:cNvPr id="311" name="Google Shape;311;p37"/>
          <p:cNvSpPr txBox="1"/>
          <p:nvPr/>
        </p:nvSpPr>
        <p:spPr>
          <a:xfrm>
            <a:off x="238774" y="1146750"/>
            <a:ext cx="8712176" cy="4625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dirty="0">
                <a:latin typeface="Open Sans"/>
                <a:ea typeface="Open Sans"/>
                <a:cs typeface="Open Sans"/>
                <a:sym typeface="Open Sans"/>
              </a:rPr>
              <a:t>Just like SGD, the average cost over the epochs in mini-batch gradient descent fluctuates because we are averaging a small number of examples at a time.</a:t>
            </a: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r>
              <a:rPr lang="en" sz="1900" dirty="0">
                <a:latin typeface="Open Sans"/>
                <a:ea typeface="Open Sans"/>
                <a:cs typeface="Open Sans"/>
                <a:sym typeface="Open Sans"/>
              </a:rPr>
              <a:t>So, when we are using the mini-batch gradient descent we are updating our parameters frequently as well for faster computations.</a:t>
            </a: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a:p>
            <a:pPr marL="0" lvl="0" indent="0" algn="l" rtl="0">
              <a:spcBef>
                <a:spcPts val="0"/>
              </a:spcBef>
              <a:spcAft>
                <a:spcPts val="0"/>
              </a:spcAft>
              <a:buNone/>
            </a:pPr>
            <a:endParaRPr sz="1900" dirty="0">
              <a:latin typeface="Open Sans"/>
              <a:ea typeface="Open Sans"/>
              <a:cs typeface="Open Sans"/>
              <a:sym typeface="Open Sans"/>
            </a:endParaRPr>
          </a:p>
        </p:txBody>
      </p:sp>
      <p:pic>
        <p:nvPicPr>
          <p:cNvPr id="312" name="Google Shape;312;p37"/>
          <p:cNvPicPr preferRelativeResize="0"/>
          <p:nvPr/>
        </p:nvPicPr>
        <p:blipFill rotWithShape="1">
          <a:blip r:embed="rId3">
            <a:alphaModFix/>
          </a:blip>
          <a:srcRect l="53183" t="4673" b="2415"/>
          <a:stretch/>
        </p:blipFill>
        <p:spPr>
          <a:xfrm>
            <a:off x="2469175" y="1963962"/>
            <a:ext cx="4280950" cy="2999300"/>
          </a:xfrm>
          <a:prstGeom prst="rect">
            <a:avLst/>
          </a:prstGeom>
          <a:noFill/>
          <a:ln>
            <a:noFill/>
          </a:ln>
        </p:spPr>
      </p:pic>
      <p:sp>
        <p:nvSpPr>
          <p:cNvPr id="313" name="Google Shape;313;p37"/>
          <p:cNvSpPr/>
          <p:nvPr/>
        </p:nvSpPr>
        <p:spPr>
          <a:xfrm>
            <a:off x="6512550" y="2316888"/>
            <a:ext cx="2438400" cy="1097400"/>
          </a:xfrm>
          <a:prstGeom prst="wedgeRoundRectCallout">
            <a:avLst>
              <a:gd name="adj1" fmla="val -81666"/>
              <a:gd name="adj2" fmla="val 96242"/>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This graph is somewhere between BGD and SGD. It’s neither too smooth, nor too fluctuating</a:t>
            </a:r>
            <a:endParaRPr>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9" name="Google Shape;319;p3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23" name="Google Shape;323;p3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Summary</a:t>
            </a:r>
            <a:endParaRPr sz="4600">
              <a:solidFill>
                <a:srgbClr val="434343"/>
              </a:solidFill>
              <a:latin typeface="Economica"/>
              <a:ea typeface="Economica"/>
              <a:cs typeface="Economica"/>
              <a:sym typeface="Economica"/>
            </a:endParaRPr>
          </a:p>
        </p:txBody>
      </p:sp>
      <p:sp>
        <p:nvSpPr>
          <p:cNvPr id="324" name="Google Shape;324;p38"/>
          <p:cNvSpPr txBox="1"/>
          <p:nvPr/>
        </p:nvSpPr>
        <p:spPr>
          <a:xfrm>
            <a:off x="238775" y="1146750"/>
            <a:ext cx="8590200" cy="450809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Open Sans"/>
                <a:ea typeface="Open Sans"/>
                <a:cs typeface="Open Sans"/>
                <a:sym typeface="Open Sans"/>
              </a:rPr>
              <a:t>Summarising the 3 Gradient Descent Techniques:</a:t>
            </a:r>
            <a:endParaRPr sz="1900">
              <a:latin typeface="Open Sans"/>
              <a:ea typeface="Open Sans"/>
              <a:cs typeface="Open Sans"/>
              <a:sym typeface="Open Sans"/>
            </a:endParaRPr>
          </a:p>
        </p:txBody>
      </p:sp>
      <p:pic>
        <p:nvPicPr>
          <p:cNvPr id="325" name="Google Shape;325;p38"/>
          <p:cNvPicPr preferRelativeResize="0"/>
          <p:nvPr/>
        </p:nvPicPr>
        <p:blipFill>
          <a:blip r:embed="rId3">
            <a:alphaModFix/>
          </a:blip>
          <a:stretch>
            <a:fillRect/>
          </a:stretch>
        </p:blipFill>
        <p:spPr>
          <a:xfrm>
            <a:off x="0" y="2111433"/>
            <a:ext cx="9144000" cy="26351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0" name="Google Shape;180;p2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81" name="Google Shape;181;p26"/>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A machine learning algorithm is said to have underfitting when it </a:t>
            </a:r>
            <a:r>
              <a:rPr lang="en" sz="2200" b="1">
                <a:latin typeface="Open Sans"/>
                <a:ea typeface="Open Sans"/>
                <a:cs typeface="Open Sans"/>
                <a:sym typeface="Open Sans"/>
              </a:rPr>
              <a:t>cannot capture the underlying trend of the data. </a:t>
            </a:r>
            <a:endParaRPr sz="2200" b="1">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You can think of underfitting to be the opposite of overfitting. </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Overfitting learns the training data TOO well whereas Underfitting is not able to learn the data sufficiently well.</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Imagine </a:t>
            </a:r>
            <a:r>
              <a:rPr lang="en" sz="2200" b="1">
                <a:latin typeface="Open Sans"/>
                <a:ea typeface="Open Sans"/>
                <a:cs typeface="Open Sans"/>
                <a:sym typeface="Open Sans"/>
              </a:rPr>
              <a:t>neither getting a good accuracy in training data, nor in test/validation data</a:t>
            </a:r>
            <a:r>
              <a:rPr lang="en" sz="2200">
                <a:latin typeface="Open Sans"/>
                <a:ea typeface="Open Sans"/>
                <a:cs typeface="Open Sans"/>
                <a:sym typeface="Open Sans"/>
              </a:rPr>
              <a:t>. That’s underfitting for you.</a:t>
            </a: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p:txBody>
      </p:sp>
      <p:sp>
        <p:nvSpPr>
          <p:cNvPr id="182" name="Google Shape;182;p26"/>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Underfitting</a:t>
            </a:r>
            <a:endParaRPr sz="4600">
              <a:solidFill>
                <a:srgbClr val="434343"/>
              </a:solidFill>
              <a:latin typeface="Economica"/>
              <a:ea typeface="Economica"/>
              <a:cs typeface="Economica"/>
              <a:sym typeface="Economic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5" name="Google Shape;345;p4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46" name="Google Shape;346;p41"/>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Remember how we didn’t use Sigmoid or Softmax in the hidden layers and used ReLU instead? Now you’ll understand why.</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In case of sigmoid and tanh activation functions, if your weights are large, then the gradient will be very (vanishingly) small, effectively preventing the weights from changing their value. This is because the derivative of weights will increase very slightly or possibly get smaller and smaller every iteration. </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highlight>
                  <a:srgbClr val="CFE2F3"/>
                </a:highlight>
                <a:latin typeface="Open Sans"/>
                <a:ea typeface="Open Sans"/>
                <a:cs typeface="Open Sans"/>
                <a:sym typeface="Open Sans"/>
              </a:rPr>
              <a:t>Using RELU/ leaky RELU as the activation function is a better choice, as it is relatively robust to the vanishing/exploding gradient issue (especially for networks that are not too deep). </a:t>
            </a:r>
            <a:endParaRPr sz="2000">
              <a:highlight>
                <a:srgbClr val="CFE2F3"/>
              </a:highlight>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Leaky ReLUs ( a variation of ReLU Activation Function) never have 0 gradient. Thus they never die and training continues.</a:t>
            </a:r>
            <a:endParaRPr sz="2000">
              <a:latin typeface="Open Sans"/>
              <a:ea typeface="Open Sans"/>
              <a:cs typeface="Open Sans"/>
              <a:sym typeface="Open Sans"/>
            </a:endParaRPr>
          </a:p>
        </p:txBody>
      </p:sp>
      <p:sp>
        <p:nvSpPr>
          <p:cNvPr id="350" name="Google Shape;350;p41"/>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Vanishing and Exploding Gradients</a:t>
            </a:r>
            <a:endParaRPr sz="4600">
              <a:solidFill>
                <a:srgbClr val="434343"/>
              </a:solidFill>
              <a:latin typeface="Economica"/>
              <a:ea typeface="Economica"/>
              <a:cs typeface="Economica"/>
              <a:sym typeface="Economic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1" name="Google Shape;381;p4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82" name="Google Shape;382;p45"/>
          <p:cNvSpPr txBox="1"/>
          <p:nvPr/>
        </p:nvSpPr>
        <p:spPr>
          <a:xfrm>
            <a:off x="546750" y="1180763"/>
            <a:ext cx="8050500" cy="45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Open Sans"/>
                <a:ea typeface="Open Sans"/>
                <a:cs typeface="Open Sans"/>
                <a:sym typeface="Open Sans"/>
              </a:rPr>
              <a:t>While starting the training of neural nets these parameters (typically the weights) are initialized in a number of different ways - </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sometimes, using constant values like 0’s and 1’s, </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sometimes with values sampled from some distribution (typically a uniform distribution or normal distribution), </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sometimes with other sophisticated schemes like Xavier Initialization.</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You’ll understand all of these in some time.</a:t>
            </a:r>
            <a:endParaRPr sz="2200">
              <a:latin typeface="Open Sans"/>
              <a:ea typeface="Open Sans"/>
              <a:cs typeface="Open Sans"/>
              <a:sym typeface="Open Sans"/>
            </a:endParaRPr>
          </a:p>
        </p:txBody>
      </p:sp>
      <p:sp>
        <p:nvSpPr>
          <p:cNvPr id="383" name="Google Shape;383;p45"/>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Weight Initialization</a:t>
            </a:r>
            <a:endParaRPr sz="4600">
              <a:solidFill>
                <a:srgbClr val="434343"/>
              </a:solidFill>
              <a:latin typeface="Economica"/>
              <a:ea typeface="Economica"/>
              <a:cs typeface="Economica"/>
              <a:sym typeface="Economic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2" name="Google Shape;392;p4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393" name="Google Shape;393;p46"/>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The weight initialization technique you choose for your neural network can determine </a:t>
            </a:r>
            <a:r>
              <a:rPr lang="en" sz="2000" b="1">
                <a:latin typeface="Open Sans"/>
                <a:ea typeface="Open Sans"/>
                <a:cs typeface="Open Sans"/>
                <a:sym typeface="Open Sans"/>
              </a:rPr>
              <a:t>how quickly the network converges or whether it converges at all.</a:t>
            </a:r>
            <a:r>
              <a:rPr lang="en" sz="2000">
                <a:latin typeface="Open Sans"/>
                <a:ea typeface="Open Sans"/>
                <a:cs typeface="Open Sans"/>
                <a:sym typeface="Open Sans"/>
              </a:rPr>
              <a:t> Although the initial values of these weights are just one parameter among many to tune, they are incredibly important. Their distribution affects the gradients and, therefore, the effectiveness of training.</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This phenomena is largely due to the characteristics of activation functions. </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The aim of weight initialization is to </a:t>
            </a:r>
            <a:r>
              <a:rPr lang="en" sz="2000" b="1">
                <a:latin typeface="Open Sans"/>
                <a:ea typeface="Open Sans"/>
                <a:cs typeface="Open Sans"/>
                <a:sym typeface="Open Sans"/>
              </a:rPr>
              <a:t>prevent layer activation outputs from exploding or vanishing</a:t>
            </a:r>
            <a:r>
              <a:rPr lang="en" sz="2000">
                <a:latin typeface="Open Sans"/>
                <a:ea typeface="Open Sans"/>
                <a:cs typeface="Open Sans"/>
                <a:sym typeface="Open Sans"/>
              </a:rPr>
              <a:t> during the course of a forward pass through a deep neural network. If either occurs, loss gradients will either be too large or too small to flow backwards beneficially, and the network will take longer to converge, if it is even able to do so at all.</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sp>
        <p:nvSpPr>
          <p:cNvPr id="394" name="Google Shape;394;p46"/>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Importance of Weight Initialization</a:t>
            </a:r>
            <a:endParaRPr sz="4600">
              <a:solidFill>
                <a:srgbClr val="434343"/>
              </a:solidFill>
              <a:latin typeface="Economica"/>
              <a:ea typeface="Economica"/>
              <a:cs typeface="Economica"/>
              <a:sym typeface="Economic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3" name="Google Shape;403;p4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04" name="Google Shape;404;p47"/>
          <p:cNvSpPr txBox="1"/>
          <p:nvPr/>
        </p:nvSpPr>
        <p:spPr>
          <a:xfrm>
            <a:off x="692725" y="1437050"/>
            <a:ext cx="7620000" cy="43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latin typeface="Open Sans"/>
                <a:ea typeface="Open Sans"/>
                <a:cs typeface="Open Sans"/>
                <a:sym typeface="Open Sans"/>
              </a:rPr>
              <a:t>Careful initialization of weights not only helps us to develop more reproducible neural nets but also it helps us in training them better.</a:t>
            </a:r>
            <a:endParaRPr sz="2100">
              <a:latin typeface="Open Sans"/>
              <a:ea typeface="Open Sans"/>
              <a:cs typeface="Open Sans"/>
              <a:sym typeface="Open Sans"/>
            </a:endParaRPr>
          </a:p>
          <a:p>
            <a:pPr marL="0" lvl="0" indent="0" algn="l" rtl="0">
              <a:spcBef>
                <a:spcPts val="0"/>
              </a:spcBef>
              <a:spcAft>
                <a:spcPts val="0"/>
              </a:spcAft>
              <a:buNone/>
            </a:pPr>
            <a:endParaRPr sz="2100">
              <a:latin typeface="Open Sans"/>
              <a:ea typeface="Open Sans"/>
              <a:cs typeface="Open Sans"/>
              <a:sym typeface="Open Sans"/>
            </a:endParaRPr>
          </a:p>
          <a:p>
            <a:pPr marL="0" lvl="0" indent="0" algn="l" rtl="0">
              <a:spcBef>
                <a:spcPts val="0"/>
              </a:spcBef>
              <a:spcAft>
                <a:spcPts val="0"/>
              </a:spcAft>
              <a:buNone/>
            </a:pPr>
            <a:r>
              <a:rPr lang="en" sz="2100" b="1">
                <a:latin typeface="Open Sans"/>
                <a:ea typeface="Open Sans"/>
                <a:cs typeface="Open Sans"/>
                <a:sym typeface="Open Sans"/>
              </a:rPr>
              <a:t>Symmetry breaking </a:t>
            </a:r>
            <a:r>
              <a:rPr lang="en" sz="2100">
                <a:latin typeface="Open Sans"/>
                <a:ea typeface="Open Sans"/>
                <a:cs typeface="Open Sans"/>
                <a:sym typeface="Open Sans"/>
              </a:rPr>
              <a:t>is a common term you’ll encounter here. It simply means that all the neurons shouldn’t learn the exact same thing. Only if they are able to learn different features (are not completely symmetrical) that the model will be able to perform better.</a:t>
            </a:r>
            <a:endParaRPr sz="2100">
              <a:latin typeface="Open Sans"/>
              <a:ea typeface="Open Sans"/>
              <a:cs typeface="Open Sans"/>
              <a:sym typeface="Open Sans"/>
            </a:endParaRPr>
          </a:p>
          <a:p>
            <a:pPr marL="0" lvl="0" indent="0" algn="l" rtl="0">
              <a:spcBef>
                <a:spcPts val="0"/>
              </a:spcBef>
              <a:spcAft>
                <a:spcPts val="0"/>
              </a:spcAft>
              <a:buNone/>
            </a:pPr>
            <a:endParaRPr sz="2100">
              <a:latin typeface="Open Sans"/>
              <a:ea typeface="Open Sans"/>
              <a:cs typeface="Open Sans"/>
              <a:sym typeface="Open Sans"/>
            </a:endParaRPr>
          </a:p>
          <a:p>
            <a:pPr marL="0" lvl="0" indent="0" algn="l" rtl="0">
              <a:spcBef>
                <a:spcPts val="0"/>
              </a:spcBef>
              <a:spcAft>
                <a:spcPts val="0"/>
              </a:spcAft>
              <a:buNone/>
            </a:pPr>
            <a:r>
              <a:rPr lang="en" sz="2100">
                <a:latin typeface="Open Sans"/>
                <a:ea typeface="Open Sans"/>
                <a:cs typeface="Open Sans"/>
                <a:sym typeface="Open Sans"/>
              </a:rPr>
              <a:t>Let us talk about 2 basic weight initialization techniques and how they can cause issues while training the model:</a:t>
            </a:r>
            <a:endParaRPr sz="2100">
              <a:latin typeface="Open Sans"/>
              <a:ea typeface="Open Sans"/>
              <a:cs typeface="Open Sans"/>
              <a:sym typeface="Open Sans"/>
            </a:endParaRPr>
          </a:p>
          <a:p>
            <a:pPr marL="0" lvl="0" indent="0" algn="l" rtl="0">
              <a:spcBef>
                <a:spcPts val="0"/>
              </a:spcBef>
              <a:spcAft>
                <a:spcPts val="0"/>
              </a:spcAft>
              <a:buNone/>
            </a:pPr>
            <a:endParaRPr sz="2100">
              <a:latin typeface="Open Sans"/>
              <a:ea typeface="Open Sans"/>
              <a:cs typeface="Open Sans"/>
              <a:sym typeface="Open Sans"/>
            </a:endParaRPr>
          </a:p>
          <a:p>
            <a:pPr marL="0" lvl="0" indent="0" algn="l" rtl="0">
              <a:spcBef>
                <a:spcPts val="0"/>
              </a:spcBef>
              <a:spcAft>
                <a:spcPts val="0"/>
              </a:spcAft>
              <a:buNone/>
            </a:pPr>
            <a:endParaRPr sz="2100">
              <a:latin typeface="Open Sans"/>
              <a:ea typeface="Open Sans"/>
              <a:cs typeface="Open Sans"/>
              <a:sym typeface="Open Sans"/>
            </a:endParaRPr>
          </a:p>
        </p:txBody>
      </p:sp>
      <p:sp>
        <p:nvSpPr>
          <p:cNvPr id="405" name="Google Shape;405;p47"/>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Importance of Weight Initialization</a:t>
            </a:r>
            <a:endParaRPr sz="4600">
              <a:solidFill>
                <a:srgbClr val="434343"/>
              </a:solidFill>
              <a:latin typeface="Economica"/>
              <a:ea typeface="Economica"/>
              <a:cs typeface="Economica"/>
              <a:sym typeface="Economic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4" name="Google Shape;414;p4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15" name="Google Shape;415;p48"/>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Zero initialization serves no purpose. The neural net does not perform symmetry-breaking.</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If we set all the weights to be zero, then all the the neurons of all the layers performs the same calculation, giving the same output and there by making the whole deep net useless. </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latin typeface="Open Sans"/>
                <a:ea typeface="Open Sans"/>
                <a:cs typeface="Open Sans"/>
                <a:sym typeface="Open Sans"/>
              </a:rPr>
              <a:t>If the weights are zero, complexity of the whole deep net would be the same as that of a single neuron and the predictions would be nothing better than random i.e it won’t perform good at all.</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r>
              <a:rPr lang="en" sz="2000">
                <a:highlight>
                  <a:srgbClr val="CFE2F3"/>
                </a:highlight>
                <a:latin typeface="Open Sans"/>
                <a:ea typeface="Open Sans"/>
                <a:cs typeface="Open Sans"/>
                <a:sym typeface="Open Sans"/>
              </a:rPr>
              <a:t>Weights can be initialised to 1 too. That does perform better than initializing them to 0 but is still not able to break symmetry and perform well.</a:t>
            </a:r>
            <a:endParaRPr sz="2000">
              <a:highlight>
                <a:srgbClr val="CFE2F3"/>
              </a:highlight>
              <a:latin typeface="Open Sans"/>
              <a:ea typeface="Open Sans"/>
              <a:cs typeface="Open Sans"/>
              <a:sym typeface="Open Sans"/>
            </a:endParaRPr>
          </a:p>
        </p:txBody>
      </p:sp>
      <p:sp>
        <p:nvSpPr>
          <p:cNvPr id="416" name="Google Shape;416;p4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457200" lvl="0" indent="-520700" algn="ctr" rtl="0">
              <a:spcBef>
                <a:spcPts val="0"/>
              </a:spcBef>
              <a:spcAft>
                <a:spcPts val="0"/>
              </a:spcAft>
              <a:buClr>
                <a:srgbClr val="434343"/>
              </a:buClr>
              <a:buSzPts val="4600"/>
              <a:buFont typeface="Economica"/>
              <a:buAutoNum type="arabicPeriod"/>
            </a:pPr>
            <a:r>
              <a:rPr lang="en" sz="4600">
                <a:solidFill>
                  <a:srgbClr val="434343"/>
                </a:solidFill>
                <a:latin typeface="Economica"/>
                <a:ea typeface="Economica"/>
                <a:cs typeface="Economica"/>
                <a:sym typeface="Economica"/>
              </a:rPr>
              <a:t>Zero initialization</a:t>
            </a:r>
            <a:endParaRPr sz="4600">
              <a:solidFill>
                <a:srgbClr val="434343"/>
              </a:solidFill>
              <a:latin typeface="Economica"/>
              <a:ea typeface="Economica"/>
              <a:cs typeface="Economica"/>
              <a:sym typeface="Economic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5" name="Google Shape;425;p4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26" name="Google Shape;426;p49"/>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This serves the process of symmetry-breaking and gives much better accuracy. In this method, the weights are initialized very close to zero, but randomly. This helps in breaking symmetry and every neuron is no longer performing the same computation.</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However, initializing weights randomly while working with a deep network can potentially lead to 2 issues — vanishing gradients or exploding gradients.</a:t>
            </a:r>
            <a:endParaRPr sz="2200">
              <a:latin typeface="Open Sans"/>
              <a:ea typeface="Open Sans"/>
              <a:cs typeface="Open Sans"/>
              <a:sym typeface="Open Sans"/>
            </a:endParaRPr>
          </a:p>
        </p:txBody>
      </p:sp>
      <p:sp>
        <p:nvSpPr>
          <p:cNvPr id="427" name="Google Shape;427;p49"/>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2. Random initialization</a:t>
            </a:r>
            <a:endParaRPr sz="4600">
              <a:solidFill>
                <a:srgbClr val="434343"/>
              </a:solidFill>
              <a:latin typeface="Economica"/>
              <a:ea typeface="Economica"/>
              <a:cs typeface="Economica"/>
              <a:sym typeface="Economic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6" name="Google Shape;436;p5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37" name="Google Shape;437;p50"/>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200" b="1">
              <a:latin typeface="Open Sans"/>
              <a:ea typeface="Open Sans"/>
              <a:cs typeface="Open Sans"/>
              <a:sym typeface="Open Sans"/>
            </a:endParaRPr>
          </a:p>
          <a:p>
            <a:pPr marL="457200" lvl="0" indent="0" algn="l" rtl="0">
              <a:spcBef>
                <a:spcPts val="0"/>
              </a:spcBef>
              <a:spcAft>
                <a:spcPts val="0"/>
              </a:spcAft>
              <a:buNone/>
            </a:pPr>
            <a:endParaRPr sz="2200" b="1">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b="1">
                <a:latin typeface="Open Sans"/>
                <a:ea typeface="Open Sans"/>
                <a:cs typeface="Open Sans"/>
                <a:sym typeface="Open Sans"/>
              </a:rPr>
              <a:t>Weights should be small (not too small, medium small)</a:t>
            </a:r>
            <a:endParaRPr sz="2200" b="1">
              <a:latin typeface="Open Sans"/>
              <a:ea typeface="Open Sans"/>
              <a:cs typeface="Open Sans"/>
              <a:sym typeface="Open Sans"/>
            </a:endParaRPr>
          </a:p>
          <a:p>
            <a:pPr marL="457200" lvl="0" indent="0" algn="l" rtl="0">
              <a:spcBef>
                <a:spcPts val="0"/>
              </a:spcBef>
              <a:spcAft>
                <a:spcPts val="0"/>
              </a:spcAft>
              <a:buNone/>
            </a:pPr>
            <a:r>
              <a:rPr lang="en" sz="2200">
                <a:latin typeface="Open Sans"/>
                <a:ea typeface="Open Sans"/>
                <a:cs typeface="Open Sans"/>
                <a:sym typeface="Open Sans"/>
              </a:rPr>
              <a:t>Large weights cause exploding gradients, specially while using sigmoid activation function.</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b="1">
                <a:latin typeface="Open Sans"/>
                <a:ea typeface="Open Sans"/>
                <a:cs typeface="Open Sans"/>
                <a:sym typeface="Open Sans"/>
              </a:rPr>
              <a:t>Weights should not be same</a:t>
            </a:r>
            <a:endParaRPr sz="2200" b="1">
              <a:latin typeface="Open Sans"/>
              <a:ea typeface="Open Sans"/>
              <a:cs typeface="Open Sans"/>
              <a:sym typeface="Open Sans"/>
            </a:endParaRPr>
          </a:p>
          <a:p>
            <a:pPr marL="457200" lvl="0" indent="0" algn="l" rtl="0">
              <a:spcBef>
                <a:spcPts val="0"/>
              </a:spcBef>
              <a:spcAft>
                <a:spcPts val="0"/>
              </a:spcAft>
              <a:buNone/>
            </a:pPr>
            <a:r>
              <a:rPr lang="en" sz="2200">
                <a:latin typeface="Open Sans"/>
                <a:ea typeface="Open Sans"/>
                <a:cs typeface="Open Sans"/>
                <a:sym typeface="Open Sans"/>
              </a:rPr>
              <a:t>Same weights will prevent neural network from learning new features.</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AutoNum type="arabicPeriod"/>
            </a:pPr>
            <a:r>
              <a:rPr lang="en" sz="2200" b="1">
                <a:latin typeface="Open Sans"/>
                <a:ea typeface="Open Sans"/>
                <a:cs typeface="Open Sans"/>
                <a:sym typeface="Open Sans"/>
              </a:rPr>
              <a:t>Weights should have good variance</a:t>
            </a:r>
            <a:endParaRPr sz="2200" b="1">
              <a:latin typeface="Open Sans"/>
              <a:ea typeface="Open Sans"/>
              <a:cs typeface="Open Sans"/>
              <a:sym typeface="Open Sans"/>
            </a:endParaRPr>
          </a:p>
          <a:p>
            <a:pPr marL="457200" lvl="0" indent="0" algn="l" rtl="0">
              <a:spcBef>
                <a:spcPts val="0"/>
              </a:spcBef>
              <a:spcAft>
                <a:spcPts val="0"/>
              </a:spcAft>
              <a:buNone/>
            </a:pPr>
            <a:r>
              <a:rPr lang="en" sz="2200">
                <a:latin typeface="Open Sans"/>
                <a:ea typeface="Open Sans"/>
                <a:cs typeface="Open Sans"/>
                <a:sym typeface="Open Sans"/>
              </a:rPr>
              <a:t>This will help each of the neuron to learn new features. </a:t>
            </a:r>
            <a:endParaRPr sz="2200">
              <a:latin typeface="Open Sans"/>
              <a:ea typeface="Open Sans"/>
              <a:cs typeface="Open Sans"/>
              <a:sym typeface="Open Sans"/>
            </a:endParaRPr>
          </a:p>
        </p:txBody>
      </p:sp>
      <p:sp>
        <p:nvSpPr>
          <p:cNvPr id="438" name="Google Shape;438;p50"/>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Key points to remember for weight initialization</a:t>
            </a:r>
            <a:endParaRPr sz="4600">
              <a:solidFill>
                <a:srgbClr val="434343"/>
              </a:solidFill>
              <a:latin typeface="Economica"/>
              <a:ea typeface="Economica"/>
              <a:cs typeface="Economica"/>
              <a:sym typeface="Economic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1"/>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7" name="Google Shape;447;p51"/>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48" name="Google Shape;448;p51"/>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dirty="0">
              <a:latin typeface="Open Sans"/>
              <a:ea typeface="Open Sans"/>
              <a:cs typeface="Open Sans"/>
              <a:sym typeface="Open Sans"/>
            </a:endParaRPr>
          </a:p>
          <a:p>
            <a:pPr marL="0" lvl="0" indent="0" algn="l" rtl="0">
              <a:spcBef>
                <a:spcPts val="0"/>
              </a:spcBef>
              <a:spcAft>
                <a:spcPts val="0"/>
              </a:spcAft>
              <a:buNone/>
            </a:pPr>
            <a:endParaRPr sz="2200" dirty="0">
              <a:latin typeface="Open Sans"/>
              <a:ea typeface="Open Sans"/>
              <a:cs typeface="Open Sans"/>
              <a:sym typeface="Open Sans"/>
            </a:endParaRPr>
          </a:p>
          <a:p>
            <a:pPr marL="0" lvl="0" indent="0" algn="l" rtl="0">
              <a:spcBef>
                <a:spcPts val="0"/>
              </a:spcBef>
              <a:spcAft>
                <a:spcPts val="0"/>
              </a:spcAft>
              <a:buNone/>
            </a:pPr>
            <a:r>
              <a:rPr lang="en" sz="2200" dirty="0">
                <a:latin typeface="Open Sans"/>
                <a:ea typeface="Open Sans"/>
                <a:cs typeface="Open Sans"/>
                <a:sym typeface="Open Sans"/>
              </a:rPr>
              <a:t>Here comes the other weight initialization techniques. Based on the previous key points, they try to tackle the problems with the basic initialization techniques and perform better, particularly in the case of deep neural networks.</a:t>
            </a:r>
            <a:endParaRPr sz="2200" dirty="0">
              <a:latin typeface="Open Sans"/>
              <a:ea typeface="Open Sans"/>
              <a:cs typeface="Open Sans"/>
              <a:sym typeface="Open Sans"/>
            </a:endParaRPr>
          </a:p>
          <a:p>
            <a:pPr marL="0" lvl="0" indent="0" algn="l" rtl="0">
              <a:spcBef>
                <a:spcPts val="0"/>
              </a:spcBef>
              <a:spcAft>
                <a:spcPts val="0"/>
              </a:spcAft>
              <a:buNone/>
            </a:pPr>
            <a:endParaRPr sz="2200" dirty="0">
              <a:latin typeface="Open Sans"/>
              <a:ea typeface="Open Sans"/>
              <a:cs typeface="Open Sans"/>
              <a:sym typeface="Open Sans"/>
            </a:endParaRPr>
          </a:p>
        </p:txBody>
      </p:sp>
      <p:sp>
        <p:nvSpPr>
          <p:cNvPr id="449" name="Google Shape;449;p51"/>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Other Weight Initializations</a:t>
            </a:r>
            <a:endParaRPr sz="4600">
              <a:solidFill>
                <a:srgbClr val="434343"/>
              </a:solidFill>
              <a:latin typeface="Economica"/>
              <a:ea typeface="Economica"/>
              <a:cs typeface="Economica"/>
              <a:sym typeface="Economic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8" name="Google Shape;458;p52"/>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59" name="Google Shape;459;p52"/>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In this method, the weights are initialized keeping in mind the size of the previous layer which helps in attaining a global minimum of the cost function faster and more efficiently.</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The weights are still random but differ in range depending on the size of the previous layer of neurons. This provides a controlled initialisation hence the faster and more efficient gradient descent.</a:t>
            </a:r>
            <a:endParaRPr sz="2200">
              <a:latin typeface="Open Sans"/>
              <a:ea typeface="Open Sans"/>
              <a:cs typeface="Open Sans"/>
              <a:sym typeface="Open Sans"/>
            </a:endParaRPr>
          </a:p>
        </p:txBody>
      </p:sp>
      <p:sp>
        <p:nvSpPr>
          <p:cNvPr id="460" name="Google Shape;460;p52"/>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He init initialization</a:t>
            </a:r>
            <a:endParaRPr sz="4600">
              <a:solidFill>
                <a:srgbClr val="434343"/>
              </a:solidFill>
              <a:latin typeface="Economica"/>
              <a:ea typeface="Economica"/>
              <a:cs typeface="Economica"/>
              <a:sym typeface="Economic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9" name="Google Shape;469;p5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70" name="Google Shape;470;p53"/>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latin typeface="Open Sans"/>
                <a:ea typeface="Open Sans"/>
                <a:cs typeface="Open Sans"/>
                <a:sym typeface="Open Sans"/>
              </a:rPr>
              <a:t>In short, Xavier Initialization helps signals reach deep into the network.</a:t>
            </a: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If the weights in a network start too small, then the signal shrinks as it passes through each layer until it’s too tiny to be useful.</a:t>
            </a: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If the weights in a network start too large, then the signal grows as it passes through each layer until it’s too massive to be useful.</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200">
                <a:latin typeface="Open Sans"/>
                <a:ea typeface="Open Sans"/>
                <a:cs typeface="Open Sans"/>
                <a:sym typeface="Open Sans"/>
              </a:rPr>
              <a:t>Xavier initialization makes sure the weights are ‘just right’, keeping the signal in a reasonable range of values through many layers.</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p:txBody>
      </p:sp>
      <p:sp>
        <p:nvSpPr>
          <p:cNvPr id="471" name="Google Shape;471;p53"/>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Xavier/Glorot initialization</a:t>
            </a:r>
            <a:endParaRPr sz="4600">
              <a:solidFill>
                <a:srgbClr val="434343"/>
              </a:solidFill>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9" name="Google Shape;269;p3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70" name="Google Shape;270;p35"/>
          <p:cNvSpPr txBox="1"/>
          <p:nvPr/>
        </p:nvSpPr>
        <p:spPr>
          <a:xfrm>
            <a:off x="331625" y="925325"/>
            <a:ext cx="85980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200" dirty="0">
                <a:latin typeface="Open Sans"/>
                <a:ea typeface="Open Sans"/>
                <a:cs typeface="Open Sans"/>
                <a:sym typeface="Open Sans"/>
              </a:rPr>
              <a:t>You can combat overfitting by reducing the complexity of your model (i.e. reducing the number of parameters).This is done by :</a:t>
            </a:r>
            <a:endParaRPr sz="22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200" dirty="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dirty="0">
                <a:latin typeface="Open Sans"/>
                <a:ea typeface="Open Sans"/>
                <a:cs typeface="Open Sans"/>
                <a:sym typeface="Open Sans"/>
              </a:rPr>
              <a:t>Using fewer layers (shallower networks), fewer neurons per layer (narrow networks)</a:t>
            </a:r>
            <a:endParaRPr sz="2200" dirty="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dirty="0">
                <a:latin typeface="Open Sans"/>
                <a:ea typeface="Open Sans"/>
                <a:cs typeface="Open Sans"/>
                <a:sym typeface="Open Sans"/>
              </a:rPr>
              <a:t>Using </a:t>
            </a:r>
            <a:r>
              <a:rPr lang="en" sz="2200" b="1" dirty="0">
                <a:latin typeface="Open Sans"/>
                <a:ea typeface="Open Sans"/>
                <a:cs typeface="Open Sans"/>
                <a:sym typeface="Open Sans"/>
              </a:rPr>
              <a:t>Dropouts</a:t>
            </a:r>
            <a:endParaRPr sz="2200" b="1" dirty="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dirty="0">
                <a:latin typeface="Open Sans"/>
                <a:ea typeface="Open Sans"/>
                <a:cs typeface="Open Sans"/>
                <a:sym typeface="Open Sans"/>
              </a:rPr>
              <a:t>Using </a:t>
            </a:r>
            <a:r>
              <a:rPr lang="en" sz="2200" b="1" dirty="0">
                <a:latin typeface="Open Sans"/>
                <a:ea typeface="Open Sans"/>
                <a:cs typeface="Open Sans"/>
                <a:sym typeface="Open Sans"/>
              </a:rPr>
              <a:t>Regularisation</a:t>
            </a:r>
            <a:endParaRPr sz="2200" b="1" dirty="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b="1" dirty="0">
                <a:latin typeface="Open Sans"/>
                <a:ea typeface="Open Sans"/>
                <a:cs typeface="Open Sans"/>
                <a:sym typeface="Open Sans"/>
              </a:rPr>
              <a:t>Early Stopping</a:t>
            </a:r>
            <a:r>
              <a:rPr lang="en" sz="2200" dirty="0">
                <a:latin typeface="Open Sans"/>
                <a:ea typeface="Open Sans"/>
                <a:cs typeface="Open Sans"/>
                <a:sym typeface="Open Sans"/>
              </a:rPr>
              <a:t> in some cases</a:t>
            </a:r>
            <a:endParaRPr sz="2200" dirty="0">
              <a:latin typeface="Open Sans"/>
              <a:ea typeface="Open Sans"/>
              <a:cs typeface="Open Sans"/>
              <a:sym typeface="Open Sans"/>
            </a:endParaRPr>
          </a:p>
          <a:p>
            <a:pPr marL="0" lvl="0" indent="0" algn="l" rtl="0">
              <a:spcBef>
                <a:spcPts val="0"/>
              </a:spcBef>
              <a:spcAft>
                <a:spcPts val="0"/>
              </a:spcAft>
              <a:buNone/>
            </a:pPr>
            <a:endParaRPr sz="2200" dirty="0">
              <a:latin typeface="Open Sans"/>
              <a:ea typeface="Open Sans"/>
              <a:cs typeface="Open Sans"/>
              <a:sym typeface="Open Sans"/>
            </a:endParaRPr>
          </a:p>
          <a:p>
            <a:pPr marL="0" lvl="0" indent="0" algn="l" rtl="0">
              <a:spcBef>
                <a:spcPts val="0"/>
              </a:spcBef>
              <a:spcAft>
                <a:spcPts val="0"/>
              </a:spcAft>
              <a:buNone/>
            </a:pPr>
            <a:endParaRPr sz="2200" dirty="0">
              <a:latin typeface="Open Sans"/>
              <a:ea typeface="Open Sans"/>
              <a:cs typeface="Open Sans"/>
              <a:sym typeface="Open Sans"/>
            </a:endParaRPr>
          </a:p>
        </p:txBody>
      </p:sp>
      <p:sp>
        <p:nvSpPr>
          <p:cNvPr id="274" name="Google Shape;274;p35"/>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Strategies to avoid overfitting</a:t>
            </a:r>
            <a:endParaRPr sz="4600">
              <a:solidFill>
                <a:srgbClr val="434343"/>
              </a:solidFill>
              <a:latin typeface="Economica"/>
              <a:ea typeface="Economica"/>
              <a:cs typeface="Economica"/>
              <a:sym typeface="Economic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0" name="Google Shape;480;p5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81" name="Google Shape;481;p54"/>
          <p:cNvSpPr txBox="1"/>
          <p:nvPr/>
        </p:nvSpPr>
        <p:spPr>
          <a:xfrm>
            <a:off x="331625" y="1154050"/>
            <a:ext cx="8598000" cy="55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Some more commonly used initializers include:</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Uniform initializer</a:t>
            </a:r>
            <a:endParaRPr sz="2200">
              <a:latin typeface="Open Sans"/>
              <a:ea typeface="Open Sans"/>
              <a:cs typeface="Open Sans"/>
              <a:sym typeface="Open Sans"/>
            </a:endParaRPr>
          </a:p>
          <a:p>
            <a:pPr marL="457200" lvl="0" indent="0" algn="l" rtl="0">
              <a:spcBef>
                <a:spcPts val="0"/>
              </a:spcBef>
              <a:spcAft>
                <a:spcPts val="0"/>
              </a:spcAft>
              <a:buNone/>
            </a:pPr>
            <a:endParaRPr sz="220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2200">
                <a:latin typeface="Open Sans"/>
                <a:ea typeface="Open Sans"/>
                <a:cs typeface="Open Sans"/>
                <a:sym typeface="Open Sans"/>
              </a:rPr>
              <a:t>Kaiming initializer</a:t>
            </a:r>
            <a:endParaRPr sz="2200">
              <a:latin typeface="Open Sans"/>
              <a:ea typeface="Open Sans"/>
              <a:cs typeface="Open Sans"/>
              <a:sym typeface="Open Sans"/>
            </a:endParaRPr>
          </a:p>
        </p:txBody>
      </p:sp>
      <p:sp>
        <p:nvSpPr>
          <p:cNvPr id="482" name="Google Shape;482;p54"/>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More initializers</a:t>
            </a:r>
            <a:endParaRPr sz="4600">
              <a:solidFill>
                <a:srgbClr val="434343"/>
              </a:solidFill>
              <a:latin typeface="Economica"/>
              <a:ea typeface="Economica"/>
              <a:cs typeface="Economica"/>
              <a:sym typeface="Economic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1" name="Google Shape;491;p5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492" name="Google Shape;492;p55"/>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Initializers in practice</a:t>
            </a:r>
            <a:endParaRPr sz="3900">
              <a:solidFill>
                <a:srgbClr val="434343"/>
              </a:solidFill>
              <a:latin typeface="Economica"/>
              <a:ea typeface="Economica"/>
              <a:cs typeface="Economica"/>
              <a:sym typeface="Economica"/>
            </a:endParaRPr>
          </a:p>
        </p:txBody>
      </p:sp>
      <p:sp>
        <p:nvSpPr>
          <p:cNvPr id="493" name="Google Shape;493;p55"/>
          <p:cNvSpPr txBox="1"/>
          <p:nvPr/>
        </p:nvSpPr>
        <p:spPr>
          <a:xfrm>
            <a:off x="373950" y="1756025"/>
            <a:ext cx="8685600" cy="3654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The below article shows how initializers can be implemented in Tensorflow Keras:</a:t>
            </a: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https://keras.io/api/layers/initializers/</a:t>
            </a: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355600" algn="l" rtl="0">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A list of all initializers provided by Tensorflow Keras:</a:t>
            </a: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4"/>
              </a:rPr>
              <a:t>https://www.tensorflow.org/api_docs/python/tf/keras/initializers</a:t>
            </a: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2000" b="1">
                <a:solidFill>
                  <a:schemeClr val="dk1"/>
                </a:solidFill>
                <a:highlight>
                  <a:srgbClr val="FFF2CC"/>
                </a:highlight>
                <a:latin typeface="Open Sans"/>
                <a:ea typeface="Open Sans"/>
                <a:cs typeface="Open Sans"/>
                <a:sym typeface="Open Sans"/>
              </a:rPr>
              <a:t>NOTE: </a:t>
            </a:r>
            <a:r>
              <a:rPr lang="en" sz="2000">
                <a:solidFill>
                  <a:schemeClr val="dk1"/>
                </a:solidFill>
                <a:highlight>
                  <a:srgbClr val="FFF2CC"/>
                </a:highlight>
                <a:latin typeface="Open Sans"/>
                <a:ea typeface="Open Sans"/>
                <a:cs typeface="Open Sans"/>
                <a:sym typeface="Open Sans"/>
              </a:rPr>
              <a:t>One major thing to keep in mind is that the real benefit of using different initializers is only in the case of Deep Neural Networks where the problem of Vanishing/Exploding gradients can occur. Otherwise, you might not be able to see much performance improvement.</a:t>
            </a:r>
            <a:endParaRPr sz="2000">
              <a:solidFill>
                <a:schemeClr val="dk1"/>
              </a:solidFill>
              <a:highlight>
                <a:srgbClr val="FFF2CC"/>
              </a:highlight>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2" name="Google Shape;502;p5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503" name="Google Shape;503;p56"/>
          <p:cNvSpPr txBox="1"/>
          <p:nvPr/>
        </p:nvSpPr>
        <p:spPr>
          <a:xfrm>
            <a:off x="303225" y="170000"/>
            <a:ext cx="86022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900">
                <a:solidFill>
                  <a:srgbClr val="434343"/>
                </a:solidFill>
                <a:latin typeface="Economica"/>
                <a:ea typeface="Economica"/>
                <a:cs typeface="Economica"/>
                <a:sym typeface="Economica"/>
              </a:rPr>
              <a:t>INTERESTING READ</a:t>
            </a:r>
            <a:endParaRPr sz="3900">
              <a:solidFill>
                <a:srgbClr val="434343"/>
              </a:solidFill>
              <a:latin typeface="Economica"/>
              <a:ea typeface="Economica"/>
              <a:cs typeface="Economica"/>
              <a:sym typeface="Economica"/>
            </a:endParaRPr>
          </a:p>
        </p:txBody>
      </p:sp>
      <p:sp>
        <p:nvSpPr>
          <p:cNvPr id="504" name="Google Shape;504;p56"/>
          <p:cNvSpPr txBox="1"/>
          <p:nvPr/>
        </p:nvSpPr>
        <p:spPr>
          <a:xfrm>
            <a:off x="373950" y="1756025"/>
            <a:ext cx="8685600" cy="250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2000">
                <a:solidFill>
                  <a:schemeClr val="dk1"/>
                </a:solidFill>
                <a:latin typeface="Open Sans"/>
                <a:ea typeface="Open Sans"/>
                <a:cs typeface="Open Sans"/>
                <a:sym typeface="Open Sans"/>
              </a:rPr>
              <a:t>A great article on Weight Initialization that studies the effects of different weight initialization schemes on a toy dataset. You can </a:t>
            </a:r>
            <a:r>
              <a:rPr lang="en" sz="2000">
                <a:solidFill>
                  <a:schemeClr val="dk1"/>
                </a:solidFill>
                <a:highlight>
                  <a:srgbClr val="CFE2F3"/>
                </a:highlight>
                <a:latin typeface="Open Sans"/>
                <a:ea typeface="Open Sans"/>
                <a:cs typeface="Open Sans"/>
                <a:sym typeface="Open Sans"/>
              </a:rPr>
              <a:t>play with different initializers here and see how they work</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https://www.deeplearning.ai/ai-notes/initialization/</a:t>
            </a: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sz="2000" b="1">
                <a:solidFill>
                  <a:schemeClr val="dk1"/>
                </a:solidFill>
                <a:latin typeface="Open Sans"/>
                <a:ea typeface="Open Sans"/>
                <a:cs typeface="Open Sans"/>
                <a:sym typeface="Open Sans"/>
              </a:rPr>
              <a:t>PS. There’s no need to focus on the maths part</a:t>
            </a:r>
            <a:endParaRPr sz="2000" b="1">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000">
              <a:solidFill>
                <a:schemeClr val="dk1"/>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1" name="Google Shape;81;p1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82" name="Google Shape;82;p15"/>
          <p:cNvSpPr txBox="1"/>
          <p:nvPr/>
        </p:nvSpPr>
        <p:spPr>
          <a:xfrm>
            <a:off x="355975" y="978675"/>
            <a:ext cx="85644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Until now you’ve worked with Multi Layer Perceptrons(MLP). </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MLPs are great for MNIST - a simpler more straight forward dataset but lag behind CNNs when it comes to real world application in computer vision, specifically image classification.</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The concepts that make CNN’s so great are not complex but are very intuitive, logical and easy to understand.</a:t>
            </a:r>
            <a:endParaRPr sz="2200">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1" name="Google Shape;91;p1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92" name="Google Shape;92;p16"/>
          <p:cNvSpPr txBox="1"/>
          <p:nvPr/>
        </p:nvSpPr>
        <p:spPr>
          <a:xfrm>
            <a:off x="712025" y="170000"/>
            <a:ext cx="8076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Spatial/Translation Invariance</a:t>
            </a:r>
            <a:endParaRPr sz="4800">
              <a:solidFill>
                <a:srgbClr val="434343"/>
              </a:solidFill>
              <a:latin typeface="Economica"/>
              <a:ea typeface="Economica"/>
              <a:cs typeface="Economica"/>
              <a:sym typeface="Economica"/>
            </a:endParaRPr>
          </a:p>
        </p:txBody>
      </p:sp>
      <p:sp>
        <p:nvSpPr>
          <p:cNvPr id="93" name="Google Shape;93;p16"/>
          <p:cNvSpPr txBox="1"/>
          <p:nvPr/>
        </p:nvSpPr>
        <p:spPr>
          <a:xfrm>
            <a:off x="463200" y="978675"/>
            <a:ext cx="82176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Spatial or Translation Invariance means that if an object occurs in any image it will be detected irrespective of its position in the image. </a:t>
            </a: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000">
                <a:latin typeface="Open Sans"/>
                <a:ea typeface="Open Sans"/>
                <a:cs typeface="Open Sans"/>
                <a:sym typeface="Open Sans"/>
              </a:rPr>
              <a:t>A cat is still a cat regardless of whether it appears in the top half or the bottom half of the image.</a:t>
            </a: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pic>
        <p:nvPicPr>
          <p:cNvPr id="94" name="Google Shape;94;p16"/>
          <p:cNvPicPr preferRelativeResize="0"/>
          <p:nvPr/>
        </p:nvPicPr>
        <p:blipFill>
          <a:blip r:embed="rId3">
            <a:alphaModFix/>
          </a:blip>
          <a:stretch>
            <a:fillRect/>
          </a:stretch>
        </p:blipFill>
        <p:spPr>
          <a:xfrm>
            <a:off x="1870275" y="3021550"/>
            <a:ext cx="5403451" cy="363325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0" name="Google Shape;100;p1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01" name="Google Shape;101;p17"/>
          <p:cNvSpPr txBox="1"/>
          <p:nvPr/>
        </p:nvSpPr>
        <p:spPr>
          <a:xfrm>
            <a:off x="712025" y="170000"/>
            <a:ext cx="8076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Disadvantages of MLP</a:t>
            </a:r>
            <a:endParaRPr sz="4800">
              <a:solidFill>
                <a:srgbClr val="434343"/>
              </a:solidFill>
              <a:latin typeface="Economica"/>
              <a:ea typeface="Economica"/>
              <a:cs typeface="Economica"/>
              <a:sym typeface="Economica"/>
            </a:endParaRPr>
          </a:p>
        </p:txBody>
      </p:sp>
      <p:sp>
        <p:nvSpPr>
          <p:cNvPr id="102" name="Google Shape;102;p17"/>
          <p:cNvSpPr txBox="1"/>
          <p:nvPr/>
        </p:nvSpPr>
        <p:spPr>
          <a:xfrm>
            <a:off x="463200" y="978675"/>
            <a:ext cx="8524200" cy="58791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Font typeface="Open Sans"/>
              <a:buChar char="●"/>
            </a:pPr>
            <a:r>
              <a:rPr lang="en" sz="1700">
                <a:latin typeface="Open Sans"/>
                <a:ea typeface="Open Sans"/>
                <a:cs typeface="Open Sans"/>
                <a:sym typeface="Open Sans"/>
              </a:rPr>
              <a:t>Need to </a:t>
            </a:r>
            <a:r>
              <a:rPr lang="en" sz="1700" b="1">
                <a:latin typeface="Open Sans"/>
                <a:ea typeface="Open Sans"/>
                <a:cs typeface="Open Sans"/>
                <a:sym typeface="Open Sans"/>
              </a:rPr>
              <a:t>connect neuron in hidden layer to ALL the neurons in input layer</a:t>
            </a:r>
            <a:endParaRPr sz="1700" b="1">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336550" algn="l" rtl="0">
              <a:spcBef>
                <a:spcPts val="0"/>
              </a:spcBef>
              <a:spcAft>
                <a:spcPts val="0"/>
              </a:spcAft>
              <a:buSzPts val="1700"/>
              <a:buFont typeface="Open Sans"/>
              <a:buChar char="●"/>
            </a:pPr>
            <a:r>
              <a:rPr lang="en" sz="1700" b="1">
                <a:latin typeface="Open Sans"/>
                <a:ea typeface="Open Sans"/>
                <a:cs typeface="Open Sans"/>
                <a:sym typeface="Open Sans"/>
              </a:rPr>
              <a:t>No spatial information</a:t>
            </a:r>
            <a:r>
              <a:rPr lang="en" sz="1700">
                <a:latin typeface="Open Sans"/>
                <a:ea typeface="Open Sans"/>
                <a:cs typeface="Open Sans"/>
                <a:sym typeface="Open Sans"/>
              </a:rPr>
              <a:t>: Since we reshape the image from 2D to 1D, it doesn’t really understand the spatial structure of the image i.e it is </a:t>
            </a:r>
            <a:r>
              <a:rPr lang="en" sz="1700" b="1">
                <a:latin typeface="Open Sans"/>
                <a:ea typeface="Open Sans"/>
                <a:cs typeface="Open Sans"/>
                <a:sym typeface="Open Sans"/>
              </a:rPr>
              <a:t>not spatially invariant</a:t>
            </a:r>
            <a:r>
              <a:rPr lang="en" sz="1700">
                <a:latin typeface="Open Sans"/>
                <a:ea typeface="Open Sans"/>
                <a:cs typeface="Open Sans"/>
                <a:sym typeface="Open Sans"/>
              </a:rPr>
              <a:t>. For example, if a picture of a cat appears in the top left of the image in one picture and the bottom right of another picture, the MLP will try to correct itself and assume that a cat will always appear in this section of the image.</a:t>
            </a:r>
            <a:endParaRPr sz="1700">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0" algn="l" rtl="0">
              <a:spcBef>
                <a:spcPts val="0"/>
              </a:spcBef>
              <a:spcAft>
                <a:spcPts val="0"/>
              </a:spcAft>
              <a:buNone/>
            </a:pPr>
            <a:r>
              <a:rPr lang="en" sz="1700">
                <a:latin typeface="Open Sans"/>
                <a:ea typeface="Open Sans"/>
                <a:cs typeface="Open Sans"/>
                <a:sym typeface="Open Sans"/>
              </a:rPr>
              <a:t>														</a:t>
            </a:r>
            <a:endParaRPr sz="1700">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336550" algn="l" rtl="0">
              <a:spcBef>
                <a:spcPts val="0"/>
              </a:spcBef>
              <a:spcAft>
                <a:spcPts val="0"/>
              </a:spcAft>
              <a:buSzPts val="1700"/>
              <a:buFont typeface="Open Sans"/>
              <a:buChar char="●"/>
            </a:pPr>
            <a:r>
              <a:rPr lang="en" sz="1700">
                <a:latin typeface="Open Sans"/>
                <a:ea typeface="Open Sans"/>
                <a:cs typeface="Open Sans"/>
                <a:sym typeface="Open Sans"/>
              </a:rPr>
              <a:t>And </a:t>
            </a:r>
            <a:r>
              <a:rPr lang="en" sz="1700" b="1">
                <a:latin typeface="Open Sans"/>
                <a:ea typeface="Open Sans"/>
                <a:cs typeface="Open Sans"/>
                <a:sym typeface="Open Sans"/>
              </a:rPr>
              <a:t>many, many parameters</a:t>
            </a:r>
            <a:r>
              <a:rPr lang="en" sz="1700">
                <a:latin typeface="Open Sans"/>
                <a:ea typeface="Open Sans"/>
                <a:cs typeface="Open Sans"/>
                <a:sym typeface="Open Sans"/>
              </a:rPr>
              <a:t> to be handled. MLPs use one perceptron for each input (e.g. pixel in an image, multiplied by 3 in RGB case). The amount of weights rapidly becomes unmanageable for large images. For a 224 x 224 pixel image with 3 color channels there are around 150,000 weights that must be trained! </a:t>
            </a:r>
            <a:endParaRPr sz="1700">
              <a:latin typeface="Open Sans"/>
              <a:ea typeface="Open Sans"/>
              <a:cs typeface="Open Sans"/>
              <a:sym typeface="Open Sans"/>
            </a:endParaRPr>
          </a:p>
        </p:txBody>
      </p:sp>
      <p:pic>
        <p:nvPicPr>
          <p:cNvPr id="103" name="Google Shape;103;p17"/>
          <p:cNvPicPr preferRelativeResize="0"/>
          <p:nvPr/>
        </p:nvPicPr>
        <p:blipFill>
          <a:blip r:embed="rId3">
            <a:alphaModFix/>
          </a:blip>
          <a:stretch>
            <a:fillRect/>
          </a:stretch>
        </p:blipFill>
        <p:spPr>
          <a:xfrm>
            <a:off x="1805025" y="3094925"/>
            <a:ext cx="5130750" cy="2213550"/>
          </a:xfrm>
          <a:prstGeom prst="rect">
            <a:avLst/>
          </a:prstGeom>
          <a:noFill/>
          <a:ln>
            <a:noFill/>
          </a:ln>
        </p:spPr>
      </p:pic>
      <p:sp>
        <p:nvSpPr>
          <p:cNvPr id="104" name="Google Shape;104;p17"/>
          <p:cNvSpPr txBox="1"/>
          <p:nvPr/>
        </p:nvSpPr>
        <p:spPr>
          <a:xfrm>
            <a:off x="7155350" y="3385850"/>
            <a:ext cx="1904100" cy="12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7B7B7"/>
                </a:solidFill>
              </a:rPr>
              <a:t>A cat detector using an MLP which changes as the position of the cat changes.</a:t>
            </a:r>
            <a:endParaRPr>
              <a:solidFill>
                <a:srgbClr val="B7B7B7"/>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1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11" name="Google Shape;111;p18"/>
          <p:cNvSpPr txBox="1"/>
          <p:nvPr/>
        </p:nvSpPr>
        <p:spPr>
          <a:xfrm>
            <a:off x="712025" y="170000"/>
            <a:ext cx="80760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Enters the Convolutional Neural Network</a:t>
            </a:r>
            <a:endParaRPr sz="4800">
              <a:solidFill>
                <a:srgbClr val="434343"/>
              </a:solidFill>
              <a:latin typeface="Economica"/>
              <a:ea typeface="Economica"/>
              <a:cs typeface="Economica"/>
              <a:sym typeface="Economica"/>
            </a:endParaRPr>
          </a:p>
        </p:txBody>
      </p:sp>
      <p:sp>
        <p:nvSpPr>
          <p:cNvPr id="112" name="Google Shape;112;p18"/>
          <p:cNvSpPr txBox="1"/>
          <p:nvPr/>
        </p:nvSpPr>
        <p:spPr>
          <a:xfrm>
            <a:off x="463200" y="978675"/>
            <a:ext cx="8524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latin typeface="Open Sans"/>
                <a:ea typeface="Open Sans"/>
                <a:cs typeface="Open Sans"/>
                <a:sym typeface="Open Sans"/>
              </a:rPr>
              <a:t>Convolutional Neural Networks are designed to be </a:t>
            </a:r>
            <a:r>
              <a:rPr lang="en" sz="1700" b="1">
                <a:latin typeface="Open Sans"/>
                <a:ea typeface="Open Sans"/>
                <a:cs typeface="Open Sans"/>
                <a:sym typeface="Open Sans"/>
              </a:rPr>
              <a:t>spatially invariant</a:t>
            </a:r>
            <a:r>
              <a:rPr lang="en" sz="1700">
                <a:latin typeface="Open Sans"/>
                <a:ea typeface="Open Sans"/>
                <a:cs typeface="Open Sans"/>
                <a:sym typeface="Open Sans"/>
              </a:rPr>
              <a:t>, that is - they are not sensitive to the position of object in the picture. The cat can be anywhere in the image and it’ll still recognise it!</a:t>
            </a: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700">
                <a:latin typeface="Open Sans"/>
                <a:ea typeface="Open Sans"/>
                <a:cs typeface="Open Sans"/>
                <a:sym typeface="Open Sans"/>
              </a:rPr>
              <a:t>But what if the image doesn’t just consist of  a cat? What if there are more features? Will flipping the image confuse the CNN? No, a CNN will still work fine! </a:t>
            </a: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700">
                <a:latin typeface="Open Sans"/>
                <a:ea typeface="Open Sans"/>
                <a:cs typeface="Open Sans"/>
                <a:sym typeface="Open Sans"/>
              </a:rPr>
              <a:t>CNN’s take advantage of the fact that </a:t>
            </a:r>
            <a:r>
              <a:rPr lang="en" sz="1700" b="1">
                <a:latin typeface="Open Sans"/>
                <a:ea typeface="Open Sans"/>
                <a:cs typeface="Open Sans"/>
                <a:sym typeface="Open Sans"/>
              </a:rPr>
              <a:t>nearby pixels are more strongly related than distant ones</a:t>
            </a:r>
            <a:r>
              <a:rPr lang="en" sz="1700">
                <a:latin typeface="Open Sans"/>
                <a:ea typeface="Open Sans"/>
                <a:cs typeface="Open Sans"/>
                <a:sym typeface="Open Sans"/>
              </a:rPr>
              <a:t>. So a pixels around sky will still be a sky and pixels near sunflower have more chances of being a sunflower.</a:t>
            </a: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p:txBody>
      </p:sp>
      <p:pic>
        <p:nvPicPr>
          <p:cNvPr id="113" name="Google Shape;113;p18"/>
          <p:cNvPicPr preferRelativeResize="0"/>
          <p:nvPr/>
        </p:nvPicPr>
        <p:blipFill>
          <a:blip r:embed="rId3">
            <a:alphaModFix/>
          </a:blip>
          <a:stretch>
            <a:fillRect/>
          </a:stretch>
        </p:blipFill>
        <p:spPr>
          <a:xfrm>
            <a:off x="1238250" y="3733888"/>
            <a:ext cx="6667500" cy="29432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9" name="Google Shape;119;p19"/>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20" name="Google Shape;120;p19"/>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Convolutional Neural Network/ ConvNet/ CNN</a:t>
            </a:r>
            <a:endParaRPr sz="4800">
              <a:solidFill>
                <a:srgbClr val="434343"/>
              </a:solidFill>
              <a:latin typeface="Economica"/>
              <a:ea typeface="Economica"/>
              <a:cs typeface="Economica"/>
              <a:sym typeface="Economica"/>
            </a:endParaRPr>
          </a:p>
        </p:txBody>
      </p:sp>
      <p:sp>
        <p:nvSpPr>
          <p:cNvPr id="121" name="Google Shape;121;p19"/>
          <p:cNvSpPr txBox="1"/>
          <p:nvPr/>
        </p:nvSpPr>
        <p:spPr>
          <a:xfrm>
            <a:off x="463200" y="978675"/>
            <a:ext cx="82176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r>
              <a:rPr lang="en" sz="2200">
                <a:latin typeface="Open Sans"/>
                <a:ea typeface="Open Sans"/>
                <a:cs typeface="Open Sans"/>
                <a:sym typeface="Open Sans"/>
              </a:rPr>
              <a:t>To teach an algorithm how to recognise objects in images, we use a specific type of Artificial Neural Network: a Convolutional Neural Network (CNN). Their name stems from one of the most important operations in the network: </a:t>
            </a:r>
            <a:r>
              <a:rPr lang="en" sz="2200" b="1">
                <a:latin typeface="Open Sans"/>
                <a:ea typeface="Open Sans"/>
                <a:cs typeface="Open Sans"/>
                <a:sym typeface="Open Sans"/>
              </a:rPr>
              <a:t>convolution</a:t>
            </a:r>
            <a:r>
              <a:rPr lang="en" sz="2200">
                <a:latin typeface="Open Sans"/>
                <a:ea typeface="Open Sans"/>
                <a:cs typeface="Open Sans"/>
                <a:sym typeface="Open Sans"/>
              </a:rPr>
              <a:t>.</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ctr" rtl="0">
              <a:spcBef>
                <a:spcPts val="0"/>
              </a:spcBef>
              <a:spcAft>
                <a:spcPts val="0"/>
              </a:spcAft>
              <a:buNone/>
            </a:pPr>
            <a:r>
              <a:rPr lang="en" sz="2200">
                <a:solidFill>
                  <a:srgbClr val="666666"/>
                </a:solidFill>
                <a:latin typeface="Open Sans"/>
                <a:ea typeface="Open Sans"/>
                <a:cs typeface="Open Sans"/>
                <a:sym typeface="Open Sans"/>
              </a:rPr>
              <a:t>The word convolution refers to the filtering process that happens in this type of network. In literal terms, it is a mathematical operation that makes filtering possible.</a:t>
            </a:r>
            <a:endParaRPr sz="2200">
              <a:solidFill>
                <a:srgbClr val="666666"/>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0" name="Google Shape;130;p2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31" name="Google Shape;131;p20"/>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a:solidFill>
                  <a:srgbClr val="434343"/>
                </a:solidFill>
                <a:latin typeface="Economica"/>
                <a:ea typeface="Economica"/>
                <a:cs typeface="Economica"/>
                <a:sym typeface="Economica"/>
              </a:rPr>
              <a:t>Comparison of Architectures - CNN and ANN/MLP</a:t>
            </a:r>
            <a:endParaRPr sz="4500">
              <a:solidFill>
                <a:srgbClr val="434343"/>
              </a:solidFill>
              <a:latin typeface="Economica"/>
              <a:ea typeface="Economica"/>
              <a:cs typeface="Economica"/>
              <a:sym typeface="Economica"/>
            </a:endParaRPr>
          </a:p>
        </p:txBody>
      </p:sp>
      <p:sp>
        <p:nvSpPr>
          <p:cNvPr id="132" name="Google Shape;132;p20"/>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latin typeface="Open Sans"/>
                <a:ea typeface="Open Sans"/>
                <a:cs typeface="Open Sans"/>
                <a:sym typeface="Open Sans"/>
              </a:rPr>
              <a:t>Regular Neural Networks:</a:t>
            </a:r>
            <a:endParaRPr sz="1800" u="sng">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Transform an input by putting it through a series of hidden layers. </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Every layer is made up of a set of neurons, where each layer is fully connected to all neurons in the layer before. </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Finally, there is a last fully-connected layer — the output layer — that represent the predictions.</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0" lvl="0" indent="0" algn="l" rtl="0">
              <a:spcBef>
                <a:spcPts val="0"/>
              </a:spcBef>
              <a:spcAft>
                <a:spcPts val="0"/>
              </a:spcAft>
              <a:buNone/>
            </a:pPr>
            <a:r>
              <a:rPr lang="en" sz="1800" u="sng">
                <a:latin typeface="Open Sans"/>
                <a:ea typeface="Open Sans"/>
                <a:cs typeface="Open Sans"/>
                <a:sym typeface="Open Sans"/>
              </a:rPr>
              <a:t>In CNNs :</a:t>
            </a:r>
            <a:endParaRPr sz="1800" u="sng">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The layers are organised in 3 dimensions: width, height and depth. </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The neurons in one layer do not connect to all the neurons in the next layer but only to a small region of it. </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p:txBody>
      </p:sp>
      <p:pic>
        <p:nvPicPr>
          <p:cNvPr id="133" name="Google Shape;133;p20"/>
          <p:cNvPicPr preferRelativeResize="0"/>
          <p:nvPr/>
        </p:nvPicPr>
        <p:blipFill>
          <a:blip r:embed="rId3">
            <a:alphaModFix/>
          </a:blip>
          <a:stretch>
            <a:fillRect/>
          </a:stretch>
        </p:blipFill>
        <p:spPr>
          <a:xfrm>
            <a:off x="434888" y="4186150"/>
            <a:ext cx="8349524" cy="2671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12200" y="3080250"/>
            <a:ext cx="8919600" cy="17616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3000" b="1">
                <a:solidFill>
                  <a:schemeClr val="lt1"/>
                </a:solidFill>
                <a:latin typeface="Open Sans"/>
                <a:ea typeface="Open Sans"/>
                <a:cs typeface="Open Sans"/>
                <a:sym typeface="Open Sans"/>
              </a:rPr>
              <a:t>CNN Working</a:t>
            </a:r>
            <a:endParaRPr sz="3000" b="1">
              <a:solidFill>
                <a:schemeClr val="lt1"/>
              </a:solidFill>
              <a:latin typeface="Open Sans"/>
              <a:ea typeface="Open Sans"/>
              <a:cs typeface="Open Sans"/>
              <a:sym typeface="Open Sans"/>
            </a:endParaRPr>
          </a:p>
        </p:txBody>
      </p:sp>
      <p:sp>
        <p:nvSpPr>
          <p:cNvPr id="139" name="Google Shape;139;p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0" name="Google Shape;280;p3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81" name="Google Shape;281;p36"/>
          <p:cNvSpPr txBox="1"/>
          <p:nvPr/>
        </p:nvSpPr>
        <p:spPr>
          <a:xfrm>
            <a:off x="331625" y="925325"/>
            <a:ext cx="85980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Underfitting is a bit harder to diagnose.</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Increasing the complexity of your model i.e. increasing layers and number of neurons can help combat underfitting.</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a:p>
            <a:pPr marL="0" lvl="0" indent="0" algn="l" rtl="0">
              <a:spcBef>
                <a:spcPts val="0"/>
              </a:spcBef>
              <a:spcAft>
                <a:spcPts val="0"/>
              </a:spcAft>
              <a:buNone/>
            </a:pPr>
            <a:r>
              <a:rPr lang="en" sz="2200">
                <a:latin typeface="Open Sans"/>
                <a:ea typeface="Open Sans"/>
                <a:cs typeface="Open Sans"/>
                <a:sym typeface="Open Sans"/>
              </a:rPr>
              <a:t>With more layers, the network can learn more sophisticated relationships and perhaps perform well on difficult real-world tasks.</a:t>
            </a:r>
            <a:endParaRPr sz="2200">
              <a:latin typeface="Open Sans"/>
              <a:ea typeface="Open Sans"/>
              <a:cs typeface="Open Sans"/>
              <a:sym typeface="Open Sans"/>
            </a:endParaRPr>
          </a:p>
        </p:txBody>
      </p:sp>
      <p:sp>
        <p:nvSpPr>
          <p:cNvPr id="285" name="Google Shape;285;p36"/>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Strategies to avoid underfitting</a:t>
            </a:r>
            <a:endParaRPr sz="4600">
              <a:solidFill>
                <a:srgbClr val="434343"/>
              </a:solidFill>
              <a:latin typeface="Economica"/>
              <a:ea typeface="Economica"/>
              <a:cs typeface="Economica"/>
              <a:sym typeface="Economic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5" name="Google Shape;145;p22"/>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46" name="Google Shape;146;p22"/>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CNN Components</a:t>
            </a:r>
            <a:endParaRPr sz="4800">
              <a:solidFill>
                <a:srgbClr val="434343"/>
              </a:solidFill>
              <a:latin typeface="Economica"/>
              <a:ea typeface="Economica"/>
              <a:cs typeface="Economica"/>
              <a:sym typeface="Economica"/>
            </a:endParaRPr>
          </a:p>
        </p:txBody>
      </p:sp>
      <p:sp>
        <p:nvSpPr>
          <p:cNvPr id="147" name="Google Shape;147;p22"/>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CNNs have two components:</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 sz="1800" b="1">
                <a:latin typeface="Open Sans"/>
                <a:ea typeface="Open Sans"/>
                <a:cs typeface="Open Sans"/>
                <a:sym typeface="Open Sans"/>
              </a:rPr>
              <a:t>The Hidden layers/Feature extraction part</a:t>
            </a:r>
            <a:endParaRPr sz="1800" b="1">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a:latin typeface="Open Sans"/>
                <a:ea typeface="Open Sans"/>
                <a:cs typeface="Open Sans"/>
                <a:sym typeface="Open Sans"/>
              </a:rPr>
              <a:t>In this part, the network will perform a series of operations during which the features are detected. If you had a picture of a zebra, this is the part where the network would recognise its stripes, two ears, and four legs.</a:t>
            </a:r>
            <a:endParaRPr sz="18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 sz="1800" b="1">
                <a:latin typeface="Open Sans"/>
                <a:ea typeface="Open Sans"/>
                <a:cs typeface="Open Sans"/>
                <a:sym typeface="Open Sans"/>
              </a:rPr>
              <a:t>The Classification part</a:t>
            </a:r>
            <a:endParaRPr sz="1800" b="1">
              <a:latin typeface="Open Sans"/>
              <a:ea typeface="Open Sans"/>
              <a:cs typeface="Open Sans"/>
              <a:sym typeface="Open Sans"/>
            </a:endParaRPr>
          </a:p>
          <a:p>
            <a:pPr marL="0" lvl="0" indent="0" algn="l" rtl="0">
              <a:spcBef>
                <a:spcPts val="0"/>
              </a:spcBef>
              <a:spcAft>
                <a:spcPts val="0"/>
              </a:spcAft>
              <a:buNone/>
            </a:pPr>
            <a:r>
              <a:rPr lang="en" sz="1800">
                <a:latin typeface="Open Sans"/>
                <a:ea typeface="Open Sans"/>
                <a:cs typeface="Open Sans"/>
                <a:sym typeface="Open Sans"/>
              </a:rPr>
              <a:t>This part assigns a probability of the object(eg. The zebra) being in that image. </a:t>
            </a:r>
            <a:endParaRPr sz="1800">
              <a:latin typeface="Open Sans"/>
              <a:ea typeface="Open Sans"/>
              <a:cs typeface="Open Sans"/>
              <a:sym typeface="Open Sans"/>
            </a:endParaRPr>
          </a:p>
        </p:txBody>
      </p:sp>
      <p:pic>
        <p:nvPicPr>
          <p:cNvPr id="148" name="Google Shape;148;p22"/>
          <p:cNvPicPr preferRelativeResize="0"/>
          <p:nvPr/>
        </p:nvPicPr>
        <p:blipFill rotWithShape="1">
          <a:blip r:embed="rId3">
            <a:alphaModFix/>
          </a:blip>
          <a:srcRect t="19146"/>
          <a:stretch/>
        </p:blipFill>
        <p:spPr>
          <a:xfrm>
            <a:off x="566613" y="3840475"/>
            <a:ext cx="8058325" cy="29032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2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55" name="Google Shape;155;p23"/>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A basic CNN architecture</a:t>
            </a:r>
            <a:endParaRPr sz="4800">
              <a:solidFill>
                <a:srgbClr val="434343"/>
              </a:solidFill>
              <a:latin typeface="Economica"/>
              <a:ea typeface="Economica"/>
              <a:cs typeface="Economica"/>
              <a:sym typeface="Economica"/>
            </a:endParaRPr>
          </a:p>
        </p:txBody>
      </p:sp>
      <p:sp>
        <p:nvSpPr>
          <p:cNvPr id="156" name="Google Shape;156;p23"/>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Open Sans"/>
                <a:ea typeface="Open Sans"/>
                <a:cs typeface="Open Sans"/>
                <a:sym typeface="Open Sans"/>
              </a:rPr>
              <a:t>Below is the basic order of operations in a CNN. The Convolution and Pooling operations can occur multiple times in a CNN, the order will however remain the same. They’ll always be succeeded by Fully Connected and Softmax/Sigmoid layer.</a:t>
            </a:r>
            <a:endParaRPr sz="1800">
              <a:latin typeface="Open Sans"/>
              <a:ea typeface="Open Sans"/>
              <a:cs typeface="Open Sans"/>
              <a:sym typeface="Open Sans"/>
            </a:endParaRPr>
          </a:p>
        </p:txBody>
      </p:sp>
      <p:pic>
        <p:nvPicPr>
          <p:cNvPr id="157" name="Google Shape;157;p23"/>
          <p:cNvPicPr preferRelativeResize="0"/>
          <p:nvPr/>
        </p:nvPicPr>
        <p:blipFill>
          <a:blip r:embed="rId3">
            <a:alphaModFix/>
          </a:blip>
          <a:stretch>
            <a:fillRect/>
          </a:stretch>
        </p:blipFill>
        <p:spPr>
          <a:xfrm>
            <a:off x="687388" y="2464875"/>
            <a:ext cx="7769225" cy="31231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2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55" name="Google Shape;155;p23"/>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rgbClr val="434343"/>
                </a:solidFill>
                <a:latin typeface="Economica"/>
                <a:ea typeface="Economica"/>
                <a:cs typeface="Economica"/>
                <a:sym typeface="Economica"/>
              </a:rPr>
              <a:t>Convolution</a:t>
            </a:r>
            <a:endParaRPr sz="4800" dirty="0">
              <a:solidFill>
                <a:srgbClr val="434343"/>
              </a:solidFill>
              <a:latin typeface="Economica"/>
              <a:ea typeface="Economica"/>
              <a:cs typeface="Economica"/>
              <a:sym typeface="Economica"/>
            </a:endParaRPr>
          </a:p>
        </p:txBody>
      </p:sp>
      <p:sp>
        <p:nvSpPr>
          <p:cNvPr id="156" name="Google Shape;156;p23"/>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dirty="0">
              <a:latin typeface="Open Sans"/>
              <a:ea typeface="Open Sans"/>
              <a:cs typeface="Open Sans"/>
              <a:sym typeface="Open Sans"/>
            </a:endParaRPr>
          </a:p>
        </p:txBody>
      </p:sp>
      <p:pic>
        <p:nvPicPr>
          <p:cNvPr id="3" name="Picture 2" descr="A diagram of a diagram of a structure&#10;&#10;Description automatically generated with medium confidence">
            <a:extLst>
              <a:ext uri="{FF2B5EF4-FFF2-40B4-BE49-F238E27FC236}">
                <a16:creationId xmlns:a16="http://schemas.microsoft.com/office/drawing/2014/main" id="{675EF6D3-05D5-BC8E-599D-7B8FD6156AFC}"/>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42898758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2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55" name="Google Shape;155;p23"/>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rgbClr val="434343"/>
                </a:solidFill>
                <a:latin typeface="Economica"/>
                <a:ea typeface="Economica"/>
                <a:cs typeface="Economica"/>
                <a:sym typeface="Economica"/>
              </a:rPr>
              <a:t>Example</a:t>
            </a:r>
            <a:endParaRPr sz="4800" dirty="0">
              <a:solidFill>
                <a:srgbClr val="434343"/>
              </a:solidFill>
              <a:latin typeface="Economica"/>
              <a:ea typeface="Economica"/>
              <a:cs typeface="Economica"/>
              <a:sym typeface="Economica"/>
            </a:endParaRPr>
          </a:p>
        </p:txBody>
      </p:sp>
      <p:sp>
        <p:nvSpPr>
          <p:cNvPr id="156" name="Google Shape;156;p23"/>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dirty="0">
              <a:latin typeface="Open Sans"/>
              <a:ea typeface="Open Sans"/>
              <a:cs typeface="Open Sans"/>
              <a:sym typeface="Open Sans"/>
            </a:endParaRPr>
          </a:p>
        </p:txBody>
      </p:sp>
      <p:pic>
        <p:nvPicPr>
          <p:cNvPr id="6" name="Picture 5" descr="A screenshot of a computer&#10;&#10;Description automatically generated">
            <a:extLst>
              <a:ext uri="{FF2B5EF4-FFF2-40B4-BE49-F238E27FC236}">
                <a16:creationId xmlns:a16="http://schemas.microsoft.com/office/drawing/2014/main" id="{6F4F2A84-597A-4B0C-0976-490BE1C5F880}"/>
              </a:ext>
            </a:extLst>
          </p:cNvPr>
          <p:cNvPicPr>
            <a:picLocks noChangeAspect="1"/>
          </p:cNvPicPr>
          <p:nvPr/>
        </p:nvPicPr>
        <p:blipFill rotWithShape="1">
          <a:blip r:embed="rId3"/>
          <a:srcRect l="41037" t="18060" r="15623" b="45452"/>
          <a:stretch/>
        </p:blipFill>
        <p:spPr>
          <a:xfrm>
            <a:off x="2141620" y="2030428"/>
            <a:ext cx="5618748" cy="2096404"/>
          </a:xfrm>
          <a:prstGeom prst="rect">
            <a:avLst/>
          </a:prstGeom>
        </p:spPr>
      </p:pic>
    </p:spTree>
    <p:extLst>
      <p:ext uri="{BB962C8B-B14F-4D97-AF65-F5344CB8AC3E}">
        <p14:creationId xmlns:p14="http://schemas.microsoft.com/office/powerpoint/2010/main" val="24899527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2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55" name="Google Shape;155;p23"/>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rgbClr val="434343"/>
                </a:solidFill>
                <a:latin typeface="Economica"/>
                <a:ea typeface="Economica"/>
                <a:cs typeface="Economica"/>
                <a:sym typeface="Economica"/>
              </a:rPr>
              <a:t>Example 2</a:t>
            </a:r>
            <a:endParaRPr sz="4800" dirty="0">
              <a:solidFill>
                <a:srgbClr val="434343"/>
              </a:solidFill>
              <a:latin typeface="Economica"/>
              <a:ea typeface="Economica"/>
              <a:cs typeface="Economica"/>
              <a:sym typeface="Economica"/>
            </a:endParaRPr>
          </a:p>
        </p:txBody>
      </p:sp>
      <p:sp>
        <p:nvSpPr>
          <p:cNvPr id="156" name="Google Shape;156;p23"/>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dirty="0">
              <a:latin typeface="Open Sans"/>
              <a:ea typeface="Open Sans"/>
              <a:cs typeface="Open Sans"/>
              <a:sym typeface="Open Sans"/>
            </a:endParaRPr>
          </a:p>
        </p:txBody>
      </p:sp>
      <p:pic>
        <p:nvPicPr>
          <p:cNvPr id="5" name="Picture 4" descr="A screenshot of a computer&#10;&#10;Description automatically generated">
            <a:extLst>
              <a:ext uri="{FF2B5EF4-FFF2-40B4-BE49-F238E27FC236}">
                <a16:creationId xmlns:a16="http://schemas.microsoft.com/office/drawing/2014/main" id="{04468989-D7A1-CB28-2507-903BC4718757}"/>
              </a:ext>
            </a:extLst>
          </p:cNvPr>
          <p:cNvPicPr>
            <a:picLocks noChangeAspect="1"/>
          </p:cNvPicPr>
          <p:nvPr/>
        </p:nvPicPr>
        <p:blipFill rotWithShape="1">
          <a:blip r:embed="rId3"/>
          <a:srcRect l="33080" t="21228" r="13884" b="25832"/>
          <a:stretch/>
        </p:blipFill>
        <p:spPr>
          <a:xfrm>
            <a:off x="2328110" y="1127150"/>
            <a:ext cx="4205037" cy="2722955"/>
          </a:xfrm>
          <a:prstGeom prst="rect">
            <a:avLst/>
          </a:prstGeom>
        </p:spPr>
      </p:pic>
    </p:spTree>
    <p:extLst>
      <p:ext uri="{BB962C8B-B14F-4D97-AF65-F5344CB8AC3E}">
        <p14:creationId xmlns:p14="http://schemas.microsoft.com/office/powerpoint/2010/main" val="17876287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2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55" name="Google Shape;155;p23"/>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rgbClr val="434343"/>
                </a:solidFill>
                <a:latin typeface="Economica"/>
                <a:ea typeface="Economica"/>
                <a:cs typeface="Economica"/>
                <a:sym typeface="Economica"/>
              </a:rPr>
              <a:t>Example 3</a:t>
            </a:r>
            <a:endParaRPr sz="4800" dirty="0">
              <a:solidFill>
                <a:srgbClr val="434343"/>
              </a:solidFill>
              <a:latin typeface="Economica"/>
              <a:ea typeface="Economica"/>
              <a:cs typeface="Economica"/>
              <a:sym typeface="Economica"/>
            </a:endParaRPr>
          </a:p>
        </p:txBody>
      </p:sp>
      <p:sp>
        <p:nvSpPr>
          <p:cNvPr id="156" name="Google Shape;156;p23"/>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dirty="0">
              <a:latin typeface="Open Sans"/>
              <a:ea typeface="Open Sans"/>
              <a:cs typeface="Open Sans"/>
              <a:sym typeface="Open Sans"/>
            </a:endParaRPr>
          </a:p>
        </p:txBody>
      </p:sp>
      <p:pic>
        <p:nvPicPr>
          <p:cNvPr id="6" name="Picture 5" descr="A screenshot of a computer&#10;&#10;Description automatically generated">
            <a:extLst>
              <a:ext uri="{FF2B5EF4-FFF2-40B4-BE49-F238E27FC236}">
                <a16:creationId xmlns:a16="http://schemas.microsoft.com/office/drawing/2014/main" id="{9CE21C38-17FE-B9D9-7B5B-64D7BF7AE1FB}"/>
              </a:ext>
            </a:extLst>
          </p:cNvPr>
          <p:cNvPicPr>
            <a:picLocks noChangeAspect="1"/>
          </p:cNvPicPr>
          <p:nvPr/>
        </p:nvPicPr>
        <p:blipFill rotWithShape="1">
          <a:blip r:embed="rId3"/>
          <a:srcRect l="23007" t="17479" r="8098" b="12271"/>
          <a:stretch/>
        </p:blipFill>
        <p:spPr>
          <a:xfrm>
            <a:off x="1118937" y="1127150"/>
            <a:ext cx="6448927" cy="3613292"/>
          </a:xfrm>
          <a:prstGeom prst="rect">
            <a:avLst/>
          </a:prstGeom>
        </p:spPr>
      </p:pic>
    </p:spTree>
    <p:extLst>
      <p:ext uri="{BB962C8B-B14F-4D97-AF65-F5344CB8AC3E}">
        <p14:creationId xmlns:p14="http://schemas.microsoft.com/office/powerpoint/2010/main" val="2588849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23"/>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55" name="Google Shape;155;p23"/>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rgbClr val="434343"/>
                </a:solidFill>
                <a:latin typeface="Economica"/>
                <a:ea typeface="Economica"/>
                <a:cs typeface="Economica"/>
                <a:sym typeface="Economica"/>
              </a:rPr>
              <a:t>Example 3</a:t>
            </a:r>
            <a:endParaRPr sz="4800" dirty="0">
              <a:solidFill>
                <a:srgbClr val="434343"/>
              </a:solidFill>
              <a:latin typeface="Economica"/>
              <a:ea typeface="Economica"/>
              <a:cs typeface="Economica"/>
              <a:sym typeface="Economica"/>
            </a:endParaRPr>
          </a:p>
        </p:txBody>
      </p:sp>
      <p:sp>
        <p:nvSpPr>
          <p:cNvPr id="156" name="Google Shape;156;p23"/>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dirty="0">
              <a:latin typeface="Open Sans"/>
              <a:ea typeface="Open Sans"/>
              <a:cs typeface="Open Sans"/>
              <a:sym typeface="Open Sans"/>
            </a:endParaRPr>
          </a:p>
        </p:txBody>
      </p:sp>
      <p:pic>
        <p:nvPicPr>
          <p:cNvPr id="5" name="Picture 4" descr="A screenshot of a computer&#10;&#10;Description automatically generated">
            <a:extLst>
              <a:ext uri="{FF2B5EF4-FFF2-40B4-BE49-F238E27FC236}">
                <a16:creationId xmlns:a16="http://schemas.microsoft.com/office/drawing/2014/main" id="{7923745C-091B-C377-67A7-663C38A8EE51}"/>
              </a:ext>
            </a:extLst>
          </p:cNvPr>
          <p:cNvPicPr>
            <a:picLocks noChangeAspect="1"/>
          </p:cNvPicPr>
          <p:nvPr/>
        </p:nvPicPr>
        <p:blipFill rotWithShape="1">
          <a:blip r:embed="rId3"/>
          <a:srcRect l="3155" t="39531" r="3131" b="29159"/>
          <a:stretch/>
        </p:blipFill>
        <p:spPr>
          <a:xfrm>
            <a:off x="186489" y="1457560"/>
            <a:ext cx="8569201" cy="1610493"/>
          </a:xfrm>
          <a:prstGeom prst="rect">
            <a:avLst/>
          </a:prstGeom>
        </p:spPr>
      </p:pic>
    </p:spTree>
    <p:extLst>
      <p:ext uri="{BB962C8B-B14F-4D97-AF65-F5344CB8AC3E}">
        <p14:creationId xmlns:p14="http://schemas.microsoft.com/office/powerpoint/2010/main" val="17361160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6" name="Google Shape;166;p2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67" name="Google Shape;167;p24"/>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solidFill>
                  <a:srgbClr val="434343"/>
                </a:solidFill>
                <a:latin typeface="Economica"/>
                <a:ea typeface="Economica"/>
                <a:cs typeface="Economica"/>
                <a:sym typeface="Economica"/>
              </a:rPr>
              <a:t>Zero Padding</a:t>
            </a:r>
            <a:endParaRPr sz="4400" dirty="0">
              <a:solidFill>
                <a:srgbClr val="434343"/>
              </a:solidFill>
              <a:latin typeface="Economica"/>
              <a:ea typeface="Economica"/>
              <a:cs typeface="Economica"/>
              <a:sym typeface="Economica"/>
            </a:endParaRPr>
          </a:p>
        </p:txBody>
      </p:sp>
      <p:sp>
        <p:nvSpPr>
          <p:cNvPr id="168" name="Google Shape;168;p24"/>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0" i="0" dirty="0">
                <a:solidFill>
                  <a:srgbClr val="212529"/>
                </a:solidFill>
                <a:effectLst/>
                <a:highlight>
                  <a:srgbClr val="FFFFFF"/>
                </a:highlight>
                <a:latin typeface="system-ui"/>
              </a:rPr>
              <a:t>Zero padding occurs when we add a border of pixels all with value zero around the edges of the input images. This adds kind of a </a:t>
            </a:r>
            <a:r>
              <a:rPr lang="en-US" sz="2400" b="0" i="1" dirty="0">
                <a:solidFill>
                  <a:srgbClr val="212529"/>
                </a:solidFill>
                <a:effectLst/>
                <a:highlight>
                  <a:srgbClr val="FFFFFF"/>
                </a:highlight>
                <a:latin typeface="system-ui"/>
              </a:rPr>
              <a:t>padding</a:t>
            </a:r>
            <a:r>
              <a:rPr lang="en-US" sz="2400" b="0" i="0" dirty="0">
                <a:solidFill>
                  <a:srgbClr val="212529"/>
                </a:solidFill>
                <a:effectLst/>
                <a:highlight>
                  <a:srgbClr val="FFFFFF"/>
                </a:highlight>
                <a:latin typeface="system-ui"/>
              </a:rPr>
              <a:t> of zeros around the outside of the image, hence the name </a:t>
            </a:r>
            <a:r>
              <a:rPr lang="en-US" sz="2400" b="0" i="1" dirty="0">
                <a:solidFill>
                  <a:srgbClr val="212529"/>
                </a:solidFill>
                <a:effectLst/>
                <a:highlight>
                  <a:srgbClr val="FFFFFF"/>
                </a:highlight>
                <a:latin typeface="system-ui"/>
              </a:rPr>
              <a:t>zero padding</a:t>
            </a:r>
            <a:r>
              <a:rPr lang="en-US" sz="2400" b="0" i="0" dirty="0">
                <a:solidFill>
                  <a:srgbClr val="212529"/>
                </a:solidFill>
                <a:effectLst/>
                <a:highlight>
                  <a:srgbClr val="FFFFFF"/>
                </a:highlight>
                <a:latin typeface="system-ui"/>
              </a:rPr>
              <a:t>. Going back to our small example from earlier, if we pad our input with a border of zero-valued pixels, let's see what the resulting output size will be after convolving our input.</a:t>
            </a:r>
            <a:r>
              <a:rPr lang="en-US" sz="1700" dirty="0">
                <a:latin typeface="Open Sans"/>
                <a:ea typeface="Open Sans"/>
                <a:cs typeface="Open Sans"/>
                <a:sym typeface="Open Sans"/>
              </a:rPr>
              <a:t>.</a:t>
            </a:r>
            <a:endParaRPr lang="en" sz="1700" dirty="0">
              <a:latin typeface="Open Sans"/>
              <a:ea typeface="Open Sans"/>
              <a:cs typeface="Open Sans"/>
              <a:sym typeface="Open Sans"/>
            </a:endParaRPr>
          </a:p>
          <a:p>
            <a:pPr marL="0" lvl="0" indent="0" algn="ctr" rtl="0">
              <a:spcBef>
                <a:spcPts val="0"/>
              </a:spcBef>
              <a:spcAft>
                <a:spcPts val="0"/>
              </a:spcAft>
              <a:buNone/>
            </a:pPr>
            <a:endParaRPr lang="en" sz="1700" dirty="0">
              <a:latin typeface="Open Sans"/>
              <a:ea typeface="Open Sans"/>
              <a:cs typeface="Open Sans"/>
              <a:sym typeface="Open Sans"/>
            </a:endParaRPr>
          </a:p>
        </p:txBody>
      </p:sp>
      <p:pic>
        <p:nvPicPr>
          <p:cNvPr id="3" name="Picture 2" descr="A grid with numbers and symbols&#10;&#10;Description automatically generated with medium confidence">
            <a:extLst>
              <a:ext uri="{FF2B5EF4-FFF2-40B4-BE49-F238E27FC236}">
                <a16:creationId xmlns:a16="http://schemas.microsoft.com/office/drawing/2014/main" id="{8F70EDDC-6725-3F0B-FABF-7186390A5A3F}"/>
              </a:ext>
            </a:extLst>
          </p:cNvPr>
          <p:cNvPicPr>
            <a:picLocks noChangeAspect="1"/>
          </p:cNvPicPr>
          <p:nvPr/>
        </p:nvPicPr>
        <p:blipFill>
          <a:blip r:embed="rId3"/>
          <a:stretch>
            <a:fillRect/>
          </a:stretch>
        </p:blipFill>
        <p:spPr>
          <a:xfrm>
            <a:off x="2009417" y="3501189"/>
            <a:ext cx="5125165" cy="1629002"/>
          </a:xfrm>
          <a:prstGeom prst="rect">
            <a:avLst/>
          </a:prstGeom>
        </p:spPr>
      </p:pic>
    </p:spTree>
    <p:extLst>
      <p:ext uri="{BB962C8B-B14F-4D97-AF65-F5344CB8AC3E}">
        <p14:creationId xmlns:p14="http://schemas.microsoft.com/office/powerpoint/2010/main" val="12719043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6" name="Google Shape;166;p2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67" name="Google Shape;167;p24"/>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solidFill>
                  <a:srgbClr val="434343"/>
                </a:solidFill>
                <a:latin typeface="Economica"/>
                <a:ea typeface="Economica"/>
                <a:cs typeface="Economica"/>
                <a:sym typeface="Economica"/>
              </a:rPr>
              <a:t>Max Pooling</a:t>
            </a:r>
            <a:endParaRPr sz="4400" dirty="0">
              <a:solidFill>
                <a:srgbClr val="434343"/>
              </a:solidFill>
              <a:latin typeface="Economica"/>
              <a:ea typeface="Economica"/>
              <a:cs typeface="Economica"/>
              <a:sym typeface="Economica"/>
            </a:endParaRPr>
          </a:p>
        </p:txBody>
      </p:sp>
      <p:sp>
        <p:nvSpPr>
          <p:cNvPr id="168" name="Google Shape;168;p24"/>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algn="l"/>
            <a:r>
              <a:rPr lang="en-US" sz="2400" b="0" i="1" dirty="0">
                <a:solidFill>
                  <a:srgbClr val="212529"/>
                </a:solidFill>
                <a:effectLst/>
                <a:highlight>
                  <a:srgbClr val="FFFFFF"/>
                </a:highlight>
                <a:latin typeface="system-ui"/>
              </a:rPr>
              <a:t>Max pooling</a:t>
            </a:r>
            <a:r>
              <a:rPr lang="en-US" sz="2400" b="0" i="0" dirty="0">
                <a:solidFill>
                  <a:srgbClr val="212529"/>
                </a:solidFill>
                <a:effectLst/>
                <a:highlight>
                  <a:srgbClr val="FFFFFF"/>
                </a:highlight>
                <a:latin typeface="system-ui"/>
              </a:rPr>
              <a:t> is a type of operation that is typically added to CNNs following individual convolutional layers.</a:t>
            </a:r>
          </a:p>
          <a:p>
            <a:pPr algn="l"/>
            <a:r>
              <a:rPr lang="en-US" sz="2400" b="0" i="0" dirty="0">
                <a:solidFill>
                  <a:srgbClr val="212529"/>
                </a:solidFill>
                <a:effectLst/>
                <a:highlight>
                  <a:srgbClr val="FFFFFF"/>
                </a:highlight>
                <a:latin typeface="system-ui"/>
              </a:rPr>
              <a:t>When added to a model, max pooling reduces the dimensionality of images by reducing the number of pixels in the output from the previous convolutional layer.</a:t>
            </a:r>
          </a:p>
          <a:p>
            <a:pPr marL="0" lvl="0" indent="0" algn="ctr" rtl="0">
              <a:spcBef>
                <a:spcPts val="0"/>
              </a:spcBef>
              <a:spcAft>
                <a:spcPts val="0"/>
              </a:spcAft>
              <a:buNone/>
            </a:pPr>
            <a:endParaRPr lang="en" sz="1700" dirty="0">
              <a:latin typeface="Open Sans"/>
              <a:ea typeface="Open Sans"/>
              <a:cs typeface="Open Sans"/>
              <a:sym typeface="Open Sans"/>
            </a:endParaRPr>
          </a:p>
          <a:p>
            <a:pPr marL="0" lvl="0" indent="0" algn="ctr" rtl="0">
              <a:spcBef>
                <a:spcPts val="0"/>
              </a:spcBef>
              <a:spcAft>
                <a:spcPts val="0"/>
              </a:spcAft>
              <a:buNone/>
            </a:pPr>
            <a:endParaRPr lang="en" sz="1700" dirty="0">
              <a:latin typeface="Open Sans"/>
              <a:ea typeface="Open Sans"/>
              <a:cs typeface="Open Sans"/>
              <a:sym typeface="Open Sans"/>
            </a:endParaRPr>
          </a:p>
        </p:txBody>
      </p:sp>
      <p:pic>
        <p:nvPicPr>
          <p:cNvPr id="3" name="Picture 2" descr="A grid with numbers and arrows&#10;&#10;Description automatically generated with medium confidence">
            <a:extLst>
              <a:ext uri="{FF2B5EF4-FFF2-40B4-BE49-F238E27FC236}">
                <a16:creationId xmlns:a16="http://schemas.microsoft.com/office/drawing/2014/main" id="{8EDA04DD-5804-9A5A-53D5-7846FDE142DD}"/>
              </a:ext>
            </a:extLst>
          </p:cNvPr>
          <p:cNvPicPr>
            <a:picLocks noChangeAspect="1"/>
          </p:cNvPicPr>
          <p:nvPr/>
        </p:nvPicPr>
        <p:blipFill>
          <a:blip r:embed="rId3"/>
          <a:stretch>
            <a:fillRect/>
          </a:stretch>
        </p:blipFill>
        <p:spPr>
          <a:xfrm>
            <a:off x="2657909" y="3237572"/>
            <a:ext cx="4201111" cy="2524477"/>
          </a:xfrm>
          <a:prstGeom prst="rect">
            <a:avLst/>
          </a:prstGeom>
        </p:spPr>
      </p:pic>
    </p:spTree>
    <p:extLst>
      <p:ext uri="{BB962C8B-B14F-4D97-AF65-F5344CB8AC3E}">
        <p14:creationId xmlns:p14="http://schemas.microsoft.com/office/powerpoint/2010/main" val="17790023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1" name="Google Shape;191;p27"/>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192" name="Google Shape;192;p27"/>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What do CNN layers learn?</a:t>
            </a:r>
            <a:endParaRPr sz="4800">
              <a:solidFill>
                <a:srgbClr val="434343"/>
              </a:solidFill>
              <a:latin typeface="Economica"/>
              <a:ea typeface="Economica"/>
              <a:cs typeface="Economica"/>
              <a:sym typeface="Economica"/>
            </a:endParaRPr>
          </a:p>
        </p:txBody>
      </p:sp>
      <p:sp>
        <p:nvSpPr>
          <p:cNvPr id="193" name="Google Shape;193;p27"/>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Each CNN layer learns filters of increasing complexity.</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The first layers learn basic feature detection filters: edges, corners, etc</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The middle layers learn filters that detect parts of objects. For faces, they might learn to respond to eyes, noses, etc</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Char char="●"/>
            </a:pPr>
            <a:r>
              <a:rPr lang="en" sz="1800">
                <a:latin typeface="Open Sans"/>
                <a:ea typeface="Open Sans"/>
                <a:cs typeface="Open Sans"/>
                <a:sym typeface="Open Sans"/>
              </a:rPr>
              <a:t>The last layers have higher representations: they learn to recognize full objects, in different shapes and positions.</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p:txBody>
      </p:sp>
      <p:pic>
        <p:nvPicPr>
          <p:cNvPr id="194" name="Google Shape;194;p27"/>
          <p:cNvPicPr preferRelativeResize="0"/>
          <p:nvPr/>
        </p:nvPicPr>
        <p:blipFill>
          <a:blip r:embed="rId3">
            <a:alphaModFix/>
          </a:blip>
          <a:stretch>
            <a:fillRect/>
          </a:stretch>
        </p:blipFill>
        <p:spPr>
          <a:xfrm>
            <a:off x="1275900" y="2808675"/>
            <a:ext cx="6667500" cy="3638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7" name="Google Shape;297;p3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98" name="Google Shape;298;p38"/>
          <p:cNvSpPr txBox="1"/>
          <p:nvPr/>
        </p:nvSpPr>
        <p:spPr>
          <a:xfrm>
            <a:off x="331625" y="925325"/>
            <a:ext cx="8598000" cy="5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000">
                <a:latin typeface="Open Sans"/>
                <a:ea typeface="Open Sans"/>
                <a:cs typeface="Open Sans"/>
                <a:sym typeface="Open Sans"/>
              </a:rPr>
              <a:t>When training a large network, there will be a point during training when the model will stop generalizing and start memorizing or learning the noise in the training dataset i.e it will start overfitting which results bad performance when the model is exposed to unseen new dataset.</a:t>
            </a: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000">
                <a:latin typeface="Open Sans"/>
                <a:ea typeface="Open Sans"/>
                <a:cs typeface="Open Sans"/>
                <a:sym typeface="Open Sans"/>
              </a:rPr>
              <a:t>In other words, this overfitting of the training dataset will result in an increase in generalization error (model unable to work well on validation/test data), making the model less useful at making predictions on new data.</a:t>
            </a: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20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000">
                <a:highlight>
                  <a:srgbClr val="D9D9D9"/>
                </a:highlight>
                <a:latin typeface="Open Sans"/>
                <a:ea typeface="Open Sans"/>
                <a:cs typeface="Open Sans"/>
                <a:sym typeface="Open Sans"/>
              </a:rPr>
              <a:t>The challenge is to train the network long enough that it is capable of learning the mapping from inputs to outputs, but training should not be for so long that it overfits the training data.</a:t>
            </a:r>
            <a:endParaRPr sz="2000">
              <a:highlight>
                <a:srgbClr val="D9D9D9"/>
              </a:highlight>
              <a:latin typeface="Open Sans"/>
              <a:ea typeface="Open Sans"/>
              <a:cs typeface="Open Sans"/>
              <a:sym typeface="Open Sans"/>
            </a:endParaRPr>
          </a:p>
          <a:p>
            <a:pPr marL="0" lvl="0" indent="0" algn="l" rtl="0">
              <a:spcBef>
                <a:spcPts val="0"/>
              </a:spcBef>
              <a:spcAft>
                <a:spcPts val="0"/>
              </a:spcAft>
              <a:buNone/>
            </a:pPr>
            <a:endParaRPr sz="2000">
              <a:latin typeface="Open Sans"/>
              <a:ea typeface="Open Sans"/>
              <a:cs typeface="Open Sans"/>
              <a:sym typeface="Open Sans"/>
            </a:endParaRPr>
          </a:p>
        </p:txBody>
      </p:sp>
      <p:sp>
        <p:nvSpPr>
          <p:cNvPr id="302" name="Google Shape;302;p38"/>
          <p:cNvSpPr txBox="1"/>
          <p:nvPr/>
        </p:nvSpPr>
        <p:spPr>
          <a:xfrm>
            <a:off x="238775" y="170000"/>
            <a:ext cx="88206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600">
                <a:solidFill>
                  <a:srgbClr val="434343"/>
                </a:solidFill>
                <a:latin typeface="Economica"/>
                <a:ea typeface="Economica"/>
                <a:cs typeface="Economica"/>
                <a:sym typeface="Economica"/>
              </a:rPr>
              <a:t>Early Stopping</a:t>
            </a:r>
            <a:endParaRPr sz="4600">
              <a:solidFill>
                <a:srgbClr val="434343"/>
              </a:solidFill>
              <a:latin typeface="Economica"/>
              <a:ea typeface="Economica"/>
              <a:cs typeface="Economica"/>
              <a:sym typeface="Economic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0" name="Google Shape;200;p2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01" name="Google Shape;201;p28"/>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The earlier features of a ConvNet contain more generic features (e.g. edge detectors or color blob detectors), but later layers of the ConvNet becomes progressively more specific to the details of the classes contained in the original dataset.</a:t>
            </a:r>
            <a:endParaRPr sz="1900">
              <a:latin typeface="Open Sans"/>
              <a:ea typeface="Open Sans"/>
              <a:cs typeface="Open Sans"/>
              <a:sym typeface="Open Sans"/>
            </a:endParaRPr>
          </a:p>
        </p:txBody>
      </p:sp>
      <p:sp>
        <p:nvSpPr>
          <p:cNvPr id="202" name="Google Shape;202;p28"/>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What do CNN layers learn?</a:t>
            </a:r>
            <a:endParaRPr sz="4800">
              <a:solidFill>
                <a:srgbClr val="434343"/>
              </a:solidFill>
              <a:latin typeface="Economica"/>
              <a:ea typeface="Economica"/>
              <a:cs typeface="Economica"/>
              <a:sym typeface="Economic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9"/>
        <p:cNvGrpSpPr/>
        <p:nvPr/>
      </p:nvGrpSpPr>
      <p:grpSpPr>
        <a:xfrm>
          <a:off x="0" y="0"/>
          <a:ext cx="0" cy="0"/>
          <a:chOff x="0" y="0"/>
          <a:chExt cx="0" cy="0"/>
        </a:xfrm>
      </p:grpSpPr>
      <p:sp>
        <p:nvSpPr>
          <p:cNvPr id="210" name="Google Shape;210;p29"/>
          <p:cNvSpPr txBox="1">
            <a:spLocks noGrp="1"/>
          </p:cNvSpPr>
          <p:nvPr>
            <p:ph type="title"/>
          </p:nvPr>
        </p:nvSpPr>
        <p:spPr>
          <a:xfrm>
            <a:off x="112200" y="3080250"/>
            <a:ext cx="8919600" cy="17616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3000" b="1">
                <a:solidFill>
                  <a:schemeClr val="lt1"/>
                </a:solidFill>
                <a:latin typeface="Open Sans"/>
                <a:ea typeface="Open Sans"/>
                <a:cs typeface="Open Sans"/>
                <a:sym typeface="Open Sans"/>
              </a:rPr>
              <a:t>How to use Deep Learning when you have Limited Data</a:t>
            </a:r>
            <a:endParaRPr sz="3000" b="1">
              <a:solidFill>
                <a:schemeClr val="lt1"/>
              </a:solidFill>
              <a:latin typeface="Open Sans"/>
              <a:ea typeface="Open Sans"/>
              <a:cs typeface="Open Sans"/>
              <a:sym typeface="Open Sans"/>
            </a:endParaRPr>
          </a:p>
        </p:txBody>
      </p:sp>
      <p:sp>
        <p:nvSpPr>
          <p:cNvPr id="211" name="Google Shape;211;p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7" name="Google Shape;217;p30"/>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18" name="Google Shape;218;p30"/>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The problem of Limited Data</a:t>
            </a:r>
            <a:endParaRPr sz="4800">
              <a:solidFill>
                <a:srgbClr val="434343"/>
              </a:solidFill>
              <a:latin typeface="Economica"/>
              <a:ea typeface="Economica"/>
              <a:cs typeface="Economica"/>
              <a:sym typeface="Economica"/>
            </a:endParaRPr>
          </a:p>
        </p:txBody>
      </p:sp>
      <p:sp>
        <p:nvSpPr>
          <p:cNvPr id="219" name="Google Shape;219;p30"/>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i="1">
                <a:latin typeface="Open Sans"/>
                <a:ea typeface="Open Sans"/>
                <a:cs typeface="Open Sans"/>
                <a:sym typeface="Open Sans"/>
              </a:rPr>
              <a:t>“The analogy to deep learning is that the rocket engine is the deep learning models and the fuel is the huge amounts of data we can feed to these algorithms.” </a:t>
            </a:r>
            <a:r>
              <a:rPr lang="en" sz="1900">
                <a:latin typeface="Open Sans"/>
                <a:ea typeface="Open Sans"/>
                <a:cs typeface="Open Sans"/>
                <a:sym typeface="Open Sans"/>
              </a:rPr>
              <a:t>— Andrew Ng</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There has been a recent surge in popularity of Deep Learning, achieving state of the art performance in various tasks like Language Translation, playing Strategy Games and Self Driving Cars requiring millions of data points. </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b="1">
                <a:latin typeface="Open Sans"/>
                <a:ea typeface="Open Sans"/>
                <a:cs typeface="Open Sans"/>
                <a:sym typeface="Open Sans"/>
              </a:rPr>
              <a:t>One common barrier for using deep learning to solve problems is the amount of data needed to train a model. </a:t>
            </a:r>
            <a:r>
              <a:rPr lang="en" sz="1900">
                <a:latin typeface="Open Sans"/>
                <a:ea typeface="Open Sans"/>
                <a:cs typeface="Open Sans"/>
                <a:sym typeface="Open Sans"/>
              </a:rPr>
              <a:t>The requirement of large data arises because of the large number of parameters in the model that machines have to learn.</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highlight>
                  <a:srgbClr val="FFE599"/>
                </a:highlight>
                <a:latin typeface="Open Sans"/>
                <a:ea typeface="Open Sans"/>
                <a:cs typeface="Open Sans"/>
                <a:sym typeface="Open Sans"/>
              </a:rPr>
              <a:t>So what do you do when while working on a problem, you’re unable to find the required amount of data?</a:t>
            </a:r>
            <a:endParaRPr sz="1900">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112200" y="3090600"/>
            <a:ext cx="8919600" cy="1761600"/>
          </a:xfrm>
          <a:prstGeom prst="rect">
            <a:avLst/>
          </a:prstGeom>
        </p:spPr>
        <p:txBody>
          <a:bodyPr spcFirstLastPara="1" wrap="square" lIns="91425" tIns="91425" rIns="91425" bIns="91425" anchor="t" anchorCtr="0">
            <a:noAutofit/>
          </a:bodyPr>
          <a:lstStyle/>
          <a:p>
            <a:pPr marL="457200" lvl="0" indent="-419100" algn="ctr" rtl="0">
              <a:lnSpc>
                <a:spcPct val="150000"/>
              </a:lnSpc>
              <a:spcBef>
                <a:spcPts val="0"/>
              </a:spcBef>
              <a:spcAft>
                <a:spcPts val="0"/>
              </a:spcAft>
              <a:buClr>
                <a:schemeClr val="lt1"/>
              </a:buClr>
              <a:buSzPts val="3000"/>
              <a:buFont typeface="Open Sans"/>
              <a:buAutoNum type="arabicPeriod"/>
            </a:pPr>
            <a:r>
              <a:rPr lang="en" sz="3000" b="1">
                <a:solidFill>
                  <a:schemeClr val="lt1"/>
                </a:solidFill>
                <a:latin typeface="Open Sans"/>
                <a:ea typeface="Open Sans"/>
                <a:cs typeface="Open Sans"/>
                <a:sym typeface="Open Sans"/>
              </a:rPr>
              <a:t>Transfer Learning to the Rescue!</a:t>
            </a:r>
            <a:endParaRPr sz="3000" b="1">
              <a:solidFill>
                <a:schemeClr val="lt1"/>
              </a:solidFill>
              <a:latin typeface="Open Sans"/>
              <a:ea typeface="Open Sans"/>
              <a:cs typeface="Open Sans"/>
              <a:sym typeface="Open Sans"/>
            </a:endParaRPr>
          </a:p>
          <a:p>
            <a:pPr marL="0" lvl="0" indent="0" algn="ctr" rtl="0">
              <a:lnSpc>
                <a:spcPct val="150000"/>
              </a:lnSpc>
              <a:spcBef>
                <a:spcPts val="0"/>
              </a:spcBef>
              <a:spcAft>
                <a:spcPts val="0"/>
              </a:spcAft>
              <a:buClr>
                <a:schemeClr val="dk1"/>
              </a:buClr>
              <a:buSzPts val="1100"/>
              <a:buFont typeface="Arial"/>
              <a:buNone/>
            </a:pPr>
            <a:r>
              <a:rPr lang="en" sz="2300" b="1" i="1">
                <a:solidFill>
                  <a:srgbClr val="B7B7B7"/>
                </a:solidFill>
                <a:latin typeface="Open Sans"/>
                <a:ea typeface="Open Sans"/>
                <a:cs typeface="Open Sans"/>
                <a:sym typeface="Open Sans"/>
              </a:rPr>
              <a:t>“If Deep Learning is the holy grail and data is the gatekeeper, transfer learning is the key.”</a:t>
            </a:r>
            <a:endParaRPr sz="2300" b="1" i="1">
              <a:solidFill>
                <a:srgbClr val="B7B7B7"/>
              </a:solidFill>
              <a:latin typeface="Open Sans"/>
              <a:ea typeface="Open Sans"/>
              <a:cs typeface="Open Sans"/>
              <a:sym typeface="Open Sans"/>
            </a:endParaRPr>
          </a:p>
          <a:p>
            <a:pPr marL="0" lvl="0" indent="0" algn="ctr" rtl="0">
              <a:lnSpc>
                <a:spcPct val="150000"/>
              </a:lnSpc>
              <a:spcBef>
                <a:spcPts val="0"/>
              </a:spcBef>
              <a:spcAft>
                <a:spcPts val="0"/>
              </a:spcAft>
              <a:buClr>
                <a:schemeClr val="dk1"/>
              </a:buClr>
              <a:buSzPts val="1100"/>
              <a:buFont typeface="Arial"/>
              <a:buNone/>
            </a:pPr>
            <a:endParaRPr sz="3000" b="1">
              <a:solidFill>
                <a:schemeClr val="lt1"/>
              </a:solidFill>
              <a:latin typeface="Open Sans"/>
              <a:ea typeface="Open Sans"/>
              <a:cs typeface="Open Sans"/>
              <a:sym typeface="Open Sans"/>
            </a:endParaRPr>
          </a:p>
          <a:p>
            <a:pPr marL="0" lvl="0" indent="0" algn="ctr" rtl="0">
              <a:lnSpc>
                <a:spcPct val="150000"/>
              </a:lnSpc>
              <a:spcBef>
                <a:spcPts val="0"/>
              </a:spcBef>
              <a:spcAft>
                <a:spcPts val="0"/>
              </a:spcAft>
              <a:buNone/>
            </a:pPr>
            <a:endParaRPr sz="3000" b="1">
              <a:solidFill>
                <a:schemeClr val="lt1"/>
              </a:solidFill>
              <a:latin typeface="Open Sans"/>
              <a:ea typeface="Open Sans"/>
              <a:cs typeface="Open Sans"/>
              <a:sym typeface="Open Sans"/>
            </a:endParaRPr>
          </a:p>
        </p:txBody>
      </p:sp>
      <p:sp>
        <p:nvSpPr>
          <p:cNvPr id="225" name="Google Shape;225;p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2"/>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1" name="Google Shape;231;p32"/>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32" name="Google Shape;232;p32"/>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Transfer Learning</a:t>
            </a:r>
            <a:endParaRPr sz="4800">
              <a:solidFill>
                <a:srgbClr val="434343"/>
              </a:solidFill>
              <a:latin typeface="Economica"/>
              <a:ea typeface="Economica"/>
              <a:cs typeface="Economica"/>
              <a:sym typeface="Economica"/>
            </a:endParaRPr>
          </a:p>
        </p:txBody>
      </p:sp>
      <p:sp>
        <p:nvSpPr>
          <p:cNvPr id="233" name="Google Shape;233;p32"/>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Open Sans"/>
                <a:ea typeface="Open Sans"/>
                <a:cs typeface="Open Sans"/>
                <a:sym typeface="Open Sans"/>
              </a:rPr>
              <a:t>Transfer learning make use of the knowledge gained while solving one problem and applying it to a different but related problem.</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For example,</a:t>
            </a:r>
            <a:r>
              <a:rPr lang="en" sz="1900">
                <a:highlight>
                  <a:srgbClr val="CFE2F3"/>
                </a:highlight>
                <a:latin typeface="Open Sans"/>
                <a:ea typeface="Open Sans"/>
                <a:cs typeface="Open Sans"/>
                <a:sym typeface="Open Sans"/>
              </a:rPr>
              <a:t> knowledge gained while learning to recognize cars can be used to some extent to recognize trucks</a:t>
            </a:r>
            <a:r>
              <a:rPr lang="en" sz="1900">
                <a:latin typeface="Open Sans"/>
                <a:ea typeface="Open Sans"/>
                <a:cs typeface="Open Sans"/>
                <a:sym typeface="Open Sans"/>
              </a:rPr>
              <a:t>.</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pic>
        <p:nvPicPr>
          <p:cNvPr id="234" name="Google Shape;234;p32"/>
          <p:cNvPicPr preferRelativeResize="0"/>
          <p:nvPr/>
        </p:nvPicPr>
        <p:blipFill>
          <a:blip r:embed="rId3">
            <a:alphaModFix/>
          </a:blip>
          <a:stretch>
            <a:fillRect/>
          </a:stretch>
        </p:blipFill>
        <p:spPr>
          <a:xfrm>
            <a:off x="1632550" y="2776353"/>
            <a:ext cx="5878899" cy="39192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8" name="Google Shape;248;p34"/>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49" name="Google Shape;249;p34"/>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Transfer Learning</a:t>
            </a:r>
            <a:endParaRPr sz="4800">
              <a:solidFill>
                <a:srgbClr val="434343"/>
              </a:solidFill>
              <a:latin typeface="Economica"/>
              <a:ea typeface="Economica"/>
              <a:cs typeface="Economica"/>
              <a:sym typeface="Economica"/>
            </a:endParaRPr>
          </a:p>
        </p:txBody>
      </p:sp>
      <p:sp>
        <p:nvSpPr>
          <p:cNvPr id="250" name="Google Shape;250;p34"/>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666666"/>
                </a:solidFill>
                <a:latin typeface="Open Sans"/>
                <a:ea typeface="Open Sans"/>
                <a:cs typeface="Open Sans"/>
                <a:sym typeface="Open Sans"/>
              </a:rPr>
              <a:t>Pre-training</a:t>
            </a:r>
            <a:endParaRPr sz="1900" b="1">
              <a:solidFill>
                <a:srgbClr val="666666"/>
              </a:solidFill>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When we train a network on a large dataset(for example: ImageNet) , we train all the parameters of the neural network and therefore the model is learned. It may take hours on your GPU to train on such a large dataset. This model is known as a </a:t>
            </a:r>
            <a:r>
              <a:rPr lang="en" sz="1900" b="1">
                <a:latin typeface="Open Sans"/>
                <a:ea typeface="Open Sans"/>
                <a:cs typeface="Open Sans"/>
                <a:sym typeface="Open Sans"/>
              </a:rPr>
              <a:t>Pre-trained model</a:t>
            </a:r>
            <a:r>
              <a:rPr lang="en" sz="1900">
                <a:latin typeface="Open Sans"/>
                <a:ea typeface="Open Sans"/>
                <a:cs typeface="Open Sans"/>
                <a:sym typeface="Open Sans"/>
              </a:rPr>
              <a:t>.</a:t>
            </a:r>
            <a:endParaRPr sz="1900">
              <a:latin typeface="Open Sans"/>
              <a:ea typeface="Open Sans"/>
              <a:cs typeface="Open Sans"/>
              <a:sym typeface="Open Sans"/>
            </a:endParaRPr>
          </a:p>
          <a:p>
            <a:pPr marL="0" lvl="0" indent="0" algn="l" rtl="0">
              <a:lnSpc>
                <a:spcPct val="141176"/>
              </a:lnSpc>
              <a:spcBef>
                <a:spcPts val="2900"/>
              </a:spcBef>
              <a:spcAft>
                <a:spcPts val="0"/>
              </a:spcAft>
              <a:buNone/>
            </a:pPr>
            <a:r>
              <a:rPr lang="en" sz="1900" b="1">
                <a:solidFill>
                  <a:srgbClr val="666666"/>
                </a:solidFill>
                <a:latin typeface="Open Sans"/>
                <a:ea typeface="Open Sans"/>
                <a:cs typeface="Open Sans"/>
                <a:sym typeface="Open Sans"/>
              </a:rPr>
              <a:t>Fine Tuning</a:t>
            </a:r>
            <a:endParaRPr sz="1950" b="1">
              <a:solidFill>
                <a:srgbClr val="666666"/>
              </a:solidFill>
              <a:highlight>
                <a:srgbClr val="FFFFFF"/>
              </a:highlight>
            </a:endParaRPr>
          </a:p>
          <a:p>
            <a:pPr marL="0" lvl="0" indent="0" algn="l" rtl="0">
              <a:spcBef>
                <a:spcPts val="0"/>
              </a:spcBef>
              <a:spcAft>
                <a:spcPts val="0"/>
              </a:spcAft>
              <a:buNone/>
            </a:pPr>
            <a:r>
              <a:rPr lang="en" sz="1900">
                <a:latin typeface="Open Sans"/>
                <a:ea typeface="Open Sans"/>
                <a:cs typeface="Open Sans"/>
                <a:sym typeface="Open Sans"/>
              </a:rPr>
              <a:t>We can give the new dataset to fine tune the pre-trained CNN. Consider that the new dataset is almost similar to the original dataset used for pre-training. Since the new dataset is similar, the same weights can be used for extracting the features from the new dataset.</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a:latin typeface="Open Sans"/>
                <a:ea typeface="Open Sans"/>
                <a:cs typeface="Open Sans"/>
                <a:sym typeface="Open Sans"/>
              </a:rPr>
              <a:t>If the new dataset is very small, it’s better to train only the final layers of the network to avoid overfitting, keeping all other layers fixed. So remove the final layers of the pre-trained network. Add new layers . </a:t>
            </a:r>
            <a:r>
              <a:rPr lang="en" sz="1900" b="1">
                <a:latin typeface="Open Sans"/>
                <a:ea typeface="Open Sans"/>
                <a:cs typeface="Open Sans"/>
                <a:sym typeface="Open Sans"/>
              </a:rPr>
              <a:t>Retrain only the new layers.</a:t>
            </a:r>
            <a:endParaRPr sz="1900" b="1">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457200" lvl="0" indent="-349250" algn="l" rtl="0">
              <a:spcBef>
                <a:spcPts val="0"/>
              </a:spcBef>
              <a:spcAft>
                <a:spcPts val="0"/>
              </a:spcAft>
              <a:buSzPts val="1900"/>
              <a:buFont typeface="Open Sans"/>
              <a:buAutoNum type="arabicPeriod"/>
            </a:pPr>
            <a:r>
              <a:rPr lang="en" sz="1900" b="1">
                <a:latin typeface="Open Sans"/>
                <a:ea typeface="Open Sans"/>
                <a:cs typeface="Open Sans"/>
                <a:sym typeface="Open Sans"/>
              </a:rPr>
              <a:t>If the new dataset is very much large, retrain the whole network</a:t>
            </a:r>
            <a:r>
              <a:rPr lang="en" sz="1900">
                <a:latin typeface="Open Sans"/>
                <a:ea typeface="Open Sans"/>
                <a:cs typeface="Open Sans"/>
                <a:sym typeface="Open Sans"/>
              </a:rPr>
              <a:t> with initial weights from the pretrained model.</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6" name="Google Shape;256;p35"/>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57" name="Google Shape;257;p35"/>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Transfer Learning</a:t>
            </a:r>
            <a:endParaRPr sz="4800">
              <a:solidFill>
                <a:srgbClr val="434343"/>
              </a:solidFill>
              <a:latin typeface="Economica"/>
              <a:ea typeface="Economica"/>
              <a:cs typeface="Economica"/>
              <a:sym typeface="Economica"/>
            </a:endParaRPr>
          </a:p>
        </p:txBody>
      </p:sp>
      <p:sp>
        <p:nvSpPr>
          <p:cNvPr id="258" name="Google Shape;258;p35"/>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latin typeface="Open Sans"/>
              <a:ea typeface="Open Sans"/>
              <a:cs typeface="Open Sans"/>
              <a:sym typeface="Open Sans"/>
            </a:endParaRPr>
          </a:p>
          <a:p>
            <a:pPr marL="0" lvl="0" indent="0" algn="l" rtl="0">
              <a:spcBef>
                <a:spcPts val="0"/>
              </a:spcBef>
              <a:spcAft>
                <a:spcPts val="0"/>
              </a:spcAft>
              <a:buNone/>
            </a:pPr>
            <a:endParaRPr sz="2100">
              <a:latin typeface="Open Sans"/>
              <a:ea typeface="Open Sans"/>
              <a:cs typeface="Open Sans"/>
              <a:sym typeface="Open Sans"/>
            </a:endParaRPr>
          </a:p>
          <a:p>
            <a:pPr marL="0" lvl="0" indent="0" algn="l" rtl="0">
              <a:spcBef>
                <a:spcPts val="0"/>
              </a:spcBef>
              <a:spcAft>
                <a:spcPts val="0"/>
              </a:spcAft>
              <a:buNone/>
            </a:pPr>
            <a:endParaRPr sz="2100">
              <a:latin typeface="Open Sans"/>
              <a:ea typeface="Open Sans"/>
              <a:cs typeface="Open Sans"/>
              <a:sym typeface="Open Sans"/>
            </a:endParaRPr>
          </a:p>
          <a:p>
            <a:pPr marL="0" lvl="0" indent="0" algn="l" rtl="0">
              <a:spcBef>
                <a:spcPts val="0"/>
              </a:spcBef>
              <a:spcAft>
                <a:spcPts val="0"/>
              </a:spcAft>
              <a:buNone/>
            </a:pPr>
            <a:endParaRPr sz="2100">
              <a:latin typeface="Open Sans"/>
              <a:ea typeface="Open Sans"/>
              <a:cs typeface="Open Sans"/>
              <a:sym typeface="Open Sans"/>
            </a:endParaRPr>
          </a:p>
          <a:p>
            <a:pPr marL="0" lvl="0" indent="0" algn="l" rtl="0">
              <a:spcBef>
                <a:spcPts val="0"/>
              </a:spcBef>
              <a:spcAft>
                <a:spcPts val="0"/>
              </a:spcAft>
              <a:buNone/>
            </a:pPr>
            <a:r>
              <a:rPr lang="en" sz="2100">
                <a:latin typeface="Open Sans"/>
                <a:ea typeface="Open Sans"/>
                <a:cs typeface="Open Sans"/>
                <a:sym typeface="Open Sans"/>
              </a:rPr>
              <a:t>Another major advantage of using transfer learning is how well the model generalizes. </a:t>
            </a:r>
            <a:endParaRPr sz="2100">
              <a:latin typeface="Open Sans"/>
              <a:ea typeface="Open Sans"/>
              <a:cs typeface="Open Sans"/>
              <a:sym typeface="Open Sans"/>
            </a:endParaRPr>
          </a:p>
          <a:p>
            <a:pPr marL="0" lvl="0" indent="0" algn="l" rtl="0">
              <a:spcBef>
                <a:spcPts val="0"/>
              </a:spcBef>
              <a:spcAft>
                <a:spcPts val="0"/>
              </a:spcAft>
              <a:buNone/>
            </a:pPr>
            <a:endParaRPr sz="2100">
              <a:latin typeface="Open Sans"/>
              <a:ea typeface="Open Sans"/>
              <a:cs typeface="Open Sans"/>
              <a:sym typeface="Open Sans"/>
            </a:endParaRPr>
          </a:p>
          <a:p>
            <a:pPr marL="0" lvl="0" indent="0" algn="l" rtl="0">
              <a:spcBef>
                <a:spcPts val="0"/>
              </a:spcBef>
              <a:spcAft>
                <a:spcPts val="0"/>
              </a:spcAft>
              <a:buNone/>
            </a:pPr>
            <a:r>
              <a:rPr lang="en" sz="2100">
                <a:latin typeface="Open Sans"/>
                <a:ea typeface="Open Sans"/>
                <a:cs typeface="Open Sans"/>
                <a:sym typeface="Open Sans"/>
              </a:rPr>
              <a:t>Larger models tend to overfit the data and don’t work as well when you test it out on unseen data. Since transfer learning allows the model to see different types of data, it learns underlying rules of the world better.</a:t>
            </a:r>
            <a:endParaRPr sz="2100">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7" name="Google Shape;267;p36"/>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68" name="Google Shape;268;p36"/>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Transfer Learning</a:t>
            </a:r>
            <a:endParaRPr sz="4800">
              <a:solidFill>
                <a:srgbClr val="434343"/>
              </a:solidFill>
              <a:latin typeface="Economica"/>
              <a:ea typeface="Economica"/>
              <a:cs typeface="Economica"/>
              <a:sym typeface="Economica"/>
            </a:endParaRPr>
          </a:p>
        </p:txBody>
      </p:sp>
      <p:sp>
        <p:nvSpPr>
          <p:cNvPr id="269" name="Google Shape;269;p36"/>
          <p:cNvSpPr txBox="1"/>
          <p:nvPr/>
        </p:nvSpPr>
        <p:spPr>
          <a:xfrm>
            <a:off x="290475" y="975200"/>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Open Sans"/>
                <a:ea typeface="Open Sans"/>
                <a:cs typeface="Open Sans"/>
                <a:sym typeface="Open Sans"/>
              </a:rPr>
              <a:t>You can have a look at this video if you’re interested to learn how Transfer Learning is performed. It’s a slightly advance topic so don’t worry if you don’t get it in the first go. Also, </a:t>
            </a:r>
            <a:r>
              <a:rPr lang="en" sz="1900">
                <a:highlight>
                  <a:srgbClr val="CFE2F3"/>
                </a:highlight>
                <a:latin typeface="Open Sans"/>
                <a:ea typeface="Open Sans"/>
                <a:cs typeface="Open Sans"/>
                <a:sym typeface="Open Sans"/>
              </a:rPr>
              <a:t>the instructor is using Keras but the same code will work with tf.Keras as well</a:t>
            </a:r>
            <a:r>
              <a:rPr lang="en" sz="1900">
                <a:latin typeface="Open Sans"/>
                <a:ea typeface="Open Sans"/>
                <a:cs typeface="Open Sans"/>
                <a:sym typeface="Open Sans"/>
              </a:rPr>
              <a:t>.</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pic>
        <p:nvPicPr>
          <p:cNvPr id="270" name="Google Shape;270;p36" descr="In this episode, we demonstrate how to fine-tune a pre-trained model, called VGG16, that we'll modify to predict on images of cats and dogs with TensorFlow's Keras API&#10;&#10;🕒🦎 VIDEO SECTIONS 🦎🕒&#10;&#10;00:00 Welcome to DEEPLIZARD - Go to deeplizard.com for learning resources&#10;00:30 Help deeplizard add video timestamps - See example in the description&#10;07:16 Collective Intelligence and the DEEPLIZARD HIVEMIND&#10;&#10;💥🦎 DEEPLIZARD COMMUNITY RESOURCES 🦎💥&#10;    &#10;👋 Hey, we're Chris and Mandy, the creators of deeplizard!&#10;👀 CHECK OUT OUR VLOG:&#10;🔗 https://youtube.com/deeplizardvlog&#10;&#10;👉 Check out the blog post and other resources for this video:&#10;🔗 https://deeplizard.com/learn/video/oDHpqu52soI&#10;&#10;💻 DOWNLOAD ACCESS TO CODE FILES &#10;🤖 Available for members of the deeplizard hivemind:&#10;🔗 https://deeplizard.com/resources&#10;&#10;🧠 Support collective intelligence, join the deeplizard hivemind:&#10;🔗 https://deeplizard.com/hivemind&#10;&#10;🤜 Support collective intelligence, create a quiz question for this video:&#10;🔗 https://deeplizard.com/create-quiz-question&#10;&#10;🚀 Boost collective intelligence by sharing this video on social media!&#10;&#10;❤️🦎 Special thanks to the following polymaths of the deeplizard hivemind:&#10;Tammy&#10;Prash&#10;&#10;👀 Follow deeplizard:&#10;Our vlog: https://youtube.com/deeplizardvlog&#10;Facebook: https://facebook.com/deeplizard&#10;Instagram: https://instagram.com/deeplizard&#10;Twitter: https://twitter.com/deeplizard&#10;Patreon: https://patreon.com/deeplizard&#10;YouTube: https://youtube.com/deeplizard&#10;&#10;🎓 Deep Learning with deeplizard:&#10;Fundamental Concepts - https://deeplizard.com/learn/video/gZmobeGL0Yg&#10;Beginner Code - https://deeplizard.com/learn/video/RznKVRTFkBY&#10;Intermediate Code - https://deeplizard.com/learn/video/v5cngxo4mIg&#10;Advanced Deep RL - https://deeplizard.com/learn/video/nyjbcRQ-uQ8&#10;&#10;🎓 Other Courses:&#10;Data Science - https://deeplizard.com/learn/video/d11chG7Z-xk&#10;Trading - https://deeplizard.com/learn/video/ZpfCK_uHL9Y&#10;&#10;🛒 Check out products deeplizard recommends on Amazon:&#10;🔗 https://amazon.com/shop/deeplizard&#10;&#10;📕 Get a FREE 30-day Audible trial and 2 FREE audio books using deeplizard’s link:&#10;🔗 https://amzn.to/2yoqWRn&#10;&#10;🎵 deeplizard uses music by Kevin MacLeod&#10;🔗 https://youtube.com/channel/UCSZXFhRIx6b0dFX3xS8L1yQ&#10;🔗 http://incompetech.com/&#10;&#10;❤️ Please use the knowledge gained from deeplizard content for good, not evil." title="Fine-tune VGG16 Image Classifier with Keras | Part 1: Build">
            <a:hlinkClick r:id="rId3"/>
          </p:cNvPr>
          <p:cNvPicPr preferRelativeResize="0"/>
          <p:nvPr/>
        </p:nvPicPr>
        <p:blipFill>
          <a:blip r:embed="rId4">
            <a:alphaModFix/>
          </a:blip>
          <a:stretch>
            <a:fillRect/>
          </a:stretch>
        </p:blipFill>
        <p:spPr>
          <a:xfrm>
            <a:off x="1557550" y="2300675"/>
            <a:ext cx="6076450" cy="45573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112200" y="3080250"/>
            <a:ext cx="8919600" cy="17616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3000" b="1">
                <a:solidFill>
                  <a:schemeClr val="lt1"/>
                </a:solidFill>
                <a:latin typeface="Open Sans"/>
                <a:ea typeface="Open Sans"/>
                <a:cs typeface="Open Sans"/>
                <a:sym typeface="Open Sans"/>
              </a:rPr>
              <a:t>2. Data Augmentation</a:t>
            </a:r>
            <a:endParaRPr sz="3000" b="1">
              <a:solidFill>
                <a:schemeClr val="lt1"/>
              </a:solidFill>
              <a:latin typeface="Open Sans"/>
              <a:ea typeface="Open Sans"/>
              <a:cs typeface="Open Sans"/>
              <a:sym typeface="Open Sans"/>
            </a:endParaRPr>
          </a:p>
        </p:txBody>
      </p:sp>
      <p:sp>
        <p:nvSpPr>
          <p:cNvPr id="276" name="Google Shape;276;p3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p:nvPr/>
        </p:nvSpPr>
        <p:spPr>
          <a:xfrm>
            <a:off x="3798600" y="6242000"/>
            <a:ext cx="1622100" cy="61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2" name="Google Shape;282;p38"/>
          <p:cNvCxnSpPr/>
          <p:nvPr/>
        </p:nvCxnSpPr>
        <p:spPr>
          <a:xfrm rot="10800000" flipH="1">
            <a:off x="84450" y="925325"/>
            <a:ext cx="8975100" cy="25800"/>
          </a:xfrm>
          <a:prstGeom prst="straightConnector1">
            <a:avLst/>
          </a:prstGeom>
          <a:noFill/>
          <a:ln w="19050" cap="flat" cmpd="sng">
            <a:solidFill>
              <a:srgbClr val="595959"/>
            </a:solidFill>
            <a:prstDash val="solid"/>
            <a:round/>
            <a:headEnd type="none" w="med" len="med"/>
            <a:tailEnd type="none" w="med" len="med"/>
          </a:ln>
        </p:spPr>
      </p:cxnSp>
      <p:sp>
        <p:nvSpPr>
          <p:cNvPr id="283" name="Google Shape;283;p38"/>
          <p:cNvSpPr txBox="1"/>
          <p:nvPr/>
        </p:nvSpPr>
        <p:spPr>
          <a:xfrm>
            <a:off x="132075" y="170000"/>
            <a:ext cx="8927400" cy="805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solidFill>
                  <a:srgbClr val="434343"/>
                </a:solidFill>
                <a:latin typeface="Economica"/>
                <a:ea typeface="Economica"/>
                <a:cs typeface="Economica"/>
                <a:sym typeface="Economica"/>
              </a:rPr>
              <a:t>Data Augmentation</a:t>
            </a:r>
            <a:endParaRPr sz="4800">
              <a:solidFill>
                <a:srgbClr val="434343"/>
              </a:solidFill>
              <a:latin typeface="Economica"/>
              <a:ea typeface="Economica"/>
              <a:cs typeface="Economica"/>
              <a:sym typeface="Economica"/>
            </a:endParaRPr>
          </a:p>
        </p:txBody>
      </p:sp>
      <p:sp>
        <p:nvSpPr>
          <p:cNvPr id="284" name="Google Shape;284;p38"/>
          <p:cNvSpPr txBox="1"/>
          <p:nvPr/>
        </p:nvSpPr>
        <p:spPr>
          <a:xfrm>
            <a:off x="311175" y="925325"/>
            <a:ext cx="8569200" cy="58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Open Sans"/>
                <a:ea typeface="Open Sans"/>
                <a:cs typeface="Open Sans"/>
                <a:sym typeface="Open Sans"/>
              </a:rPr>
              <a:t>To get more data, we just need to make minor alterations to our existing dataset. Minor changes such as flips or translations or rotations. Our neural network would think these are distinct images anyway.</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None/>
            </a:pPr>
            <a:r>
              <a:rPr lang="en" sz="1900">
                <a:latin typeface="Open Sans"/>
                <a:ea typeface="Open Sans"/>
                <a:cs typeface="Open Sans"/>
                <a:sym typeface="Open Sans"/>
              </a:rPr>
              <a:t>A convolutional neural network that can robustly classify objects even if its placed in different orientations is said to have the property called </a:t>
            </a:r>
            <a:r>
              <a:rPr lang="en" sz="1900" b="1">
                <a:latin typeface="Open Sans"/>
                <a:ea typeface="Open Sans"/>
                <a:cs typeface="Open Sans"/>
                <a:sym typeface="Open Sans"/>
              </a:rPr>
              <a:t>invariance</a:t>
            </a:r>
            <a:r>
              <a:rPr lang="en" sz="1900">
                <a:latin typeface="Open Sans"/>
                <a:ea typeface="Open Sans"/>
                <a:cs typeface="Open Sans"/>
                <a:sym typeface="Open Sans"/>
              </a:rPr>
              <a:t>. More specifically, a CNN can be invariant to </a:t>
            </a:r>
            <a:r>
              <a:rPr lang="en" sz="1900" b="1">
                <a:latin typeface="Open Sans"/>
                <a:ea typeface="Open Sans"/>
                <a:cs typeface="Open Sans"/>
                <a:sym typeface="Open Sans"/>
              </a:rPr>
              <a:t>translation</a:t>
            </a:r>
            <a:r>
              <a:rPr lang="en" sz="1900">
                <a:latin typeface="Open Sans"/>
                <a:ea typeface="Open Sans"/>
                <a:cs typeface="Open Sans"/>
                <a:sym typeface="Open Sans"/>
              </a:rPr>
              <a:t>, </a:t>
            </a:r>
            <a:r>
              <a:rPr lang="en" sz="1900" b="1">
                <a:latin typeface="Open Sans"/>
                <a:ea typeface="Open Sans"/>
                <a:cs typeface="Open Sans"/>
                <a:sym typeface="Open Sans"/>
              </a:rPr>
              <a:t>viewpoint</a:t>
            </a:r>
            <a:r>
              <a:rPr lang="en" sz="1900">
                <a:latin typeface="Open Sans"/>
                <a:ea typeface="Open Sans"/>
                <a:cs typeface="Open Sans"/>
                <a:sym typeface="Open Sans"/>
              </a:rPr>
              <a:t>, </a:t>
            </a:r>
            <a:r>
              <a:rPr lang="en" sz="1900" b="1">
                <a:latin typeface="Open Sans"/>
                <a:ea typeface="Open Sans"/>
                <a:cs typeface="Open Sans"/>
                <a:sym typeface="Open Sans"/>
              </a:rPr>
              <a:t>size</a:t>
            </a:r>
            <a:r>
              <a:rPr lang="en" sz="1900">
                <a:latin typeface="Open Sans"/>
                <a:ea typeface="Open Sans"/>
                <a:cs typeface="Open Sans"/>
                <a:sym typeface="Open Sans"/>
              </a:rPr>
              <a:t> or </a:t>
            </a:r>
            <a:r>
              <a:rPr lang="en" sz="1900" b="1">
                <a:latin typeface="Open Sans"/>
                <a:ea typeface="Open Sans"/>
                <a:cs typeface="Open Sans"/>
                <a:sym typeface="Open Sans"/>
              </a:rPr>
              <a:t>illumination</a:t>
            </a:r>
            <a:r>
              <a:rPr lang="en" sz="1900">
                <a:latin typeface="Open Sans"/>
                <a:ea typeface="Open Sans"/>
                <a:cs typeface="Open Sans"/>
                <a:sym typeface="Open Sans"/>
              </a:rPr>
              <a:t> (Or a combination of the above).</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a:latin typeface="Open Sans"/>
                <a:ea typeface="Open Sans"/>
                <a:cs typeface="Open Sans"/>
                <a:sym typeface="Open Sans"/>
              </a:rPr>
              <a:t>This essentially is the premise of </a:t>
            </a:r>
            <a:r>
              <a:rPr lang="en" sz="1900" b="1">
                <a:latin typeface="Open Sans"/>
                <a:ea typeface="Open Sans"/>
                <a:cs typeface="Open Sans"/>
                <a:sym typeface="Open Sans"/>
              </a:rPr>
              <a:t>data augmentation</a:t>
            </a:r>
            <a:r>
              <a:rPr lang="en" sz="1900">
                <a:latin typeface="Open Sans"/>
                <a:ea typeface="Open Sans"/>
                <a:cs typeface="Open Sans"/>
                <a:sym typeface="Open Sans"/>
              </a:rPr>
              <a:t>. In the real world scenario, we may have a dataset of images taken in a </a:t>
            </a:r>
            <a:r>
              <a:rPr lang="en" sz="1900" b="1">
                <a:latin typeface="Open Sans"/>
                <a:ea typeface="Open Sans"/>
                <a:cs typeface="Open Sans"/>
                <a:sym typeface="Open Sans"/>
              </a:rPr>
              <a:t>limited set of conditions</a:t>
            </a:r>
            <a:r>
              <a:rPr lang="en" sz="1900">
                <a:latin typeface="Open Sans"/>
                <a:ea typeface="Open Sans"/>
                <a:cs typeface="Open Sans"/>
                <a:sym typeface="Open Sans"/>
              </a:rPr>
              <a:t>. But, our </a:t>
            </a:r>
            <a:r>
              <a:rPr lang="en" sz="1900" b="1">
                <a:latin typeface="Open Sans"/>
                <a:ea typeface="Open Sans"/>
                <a:cs typeface="Open Sans"/>
                <a:sym typeface="Open Sans"/>
              </a:rPr>
              <a:t>target application</a:t>
            </a:r>
            <a:r>
              <a:rPr lang="en" sz="1900">
                <a:latin typeface="Open Sans"/>
                <a:ea typeface="Open Sans"/>
                <a:cs typeface="Open Sans"/>
                <a:sym typeface="Open Sans"/>
              </a:rPr>
              <a:t> may exist in a </a:t>
            </a:r>
            <a:r>
              <a:rPr lang="en" sz="1900" b="1">
                <a:latin typeface="Open Sans"/>
                <a:ea typeface="Open Sans"/>
                <a:cs typeface="Open Sans"/>
                <a:sym typeface="Open Sans"/>
              </a:rPr>
              <a:t>variety of conditions</a:t>
            </a:r>
            <a:r>
              <a:rPr lang="en" sz="1900">
                <a:latin typeface="Open Sans"/>
                <a:ea typeface="Open Sans"/>
                <a:cs typeface="Open Sans"/>
                <a:sym typeface="Open Sans"/>
              </a:rPr>
              <a:t>, such as different orientation, location, scale, brightness etc. We account for these situations by training our neural network with additional </a:t>
            </a:r>
            <a:r>
              <a:rPr lang="en" sz="1900" b="1">
                <a:latin typeface="Open Sans"/>
                <a:ea typeface="Open Sans"/>
                <a:cs typeface="Open Sans"/>
                <a:sym typeface="Open Sans"/>
              </a:rPr>
              <a:t>synthetically modified data</a:t>
            </a:r>
            <a:r>
              <a:rPr lang="en" sz="1900">
                <a:latin typeface="Open Sans"/>
                <a:ea typeface="Open Sans"/>
                <a:cs typeface="Open Sans"/>
                <a:sym typeface="Open Sans"/>
              </a:rPr>
              <a:t>.</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900">
                <a:latin typeface="Open Sans"/>
                <a:ea typeface="Open Sans"/>
                <a:cs typeface="Open Sans"/>
                <a:sym typeface="Open Sans"/>
              </a:rPr>
              <a:t>It is also one of the methods to </a:t>
            </a:r>
            <a:r>
              <a:rPr lang="en" sz="1900" b="1">
                <a:latin typeface="Open Sans"/>
                <a:ea typeface="Open Sans"/>
                <a:cs typeface="Open Sans"/>
                <a:sym typeface="Open Sans"/>
              </a:rPr>
              <a:t>prevent overfitting</a:t>
            </a:r>
            <a:r>
              <a:rPr lang="en" sz="1900">
                <a:latin typeface="Open Sans"/>
                <a:ea typeface="Open Sans"/>
                <a:cs typeface="Open Sans"/>
                <a:sym typeface="Open Sans"/>
              </a:rPr>
              <a:t>!</a:t>
            </a:r>
            <a:endParaRPr sz="1900">
              <a:latin typeface="Open Sans"/>
              <a:ea typeface="Open Sans"/>
              <a:cs typeface="Open Sans"/>
              <a:sym typeface="Open Sans"/>
            </a:endParaRPr>
          </a:p>
          <a:p>
            <a:pPr marL="0" lvl="0" indent="0" algn="l" rtl="0">
              <a:spcBef>
                <a:spcPts val="0"/>
              </a:spcBef>
              <a:spcAft>
                <a:spcPts val="0"/>
              </a:spcAft>
              <a:buNone/>
            </a:pPr>
            <a:endParaRPr sz="19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769</TotalTime>
  <Words>7247</Words>
  <Application>Microsoft Office PowerPoint</Application>
  <PresentationFormat>On-screen Show (4:3)</PresentationFormat>
  <Paragraphs>768</Paragraphs>
  <Slides>106</Slides>
  <Notes>106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Google Sans</vt:lpstr>
      <vt:lpstr>var(--font-1)</vt:lpstr>
      <vt:lpstr>Open Sans</vt:lpstr>
      <vt:lpstr>Economica</vt:lpstr>
      <vt:lpstr>Roboto</vt:lpstr>
      <vt:lpstr>system-ui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 Working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use Deep Learning when you have Limited Data</vt:lpstr>
      <vt:lpstr>PowerPoint Presentation</vt:lpstr>
      <vt:lpstr>Transfer Learning to the Rescue! “If Deep Learning is the holy grail and data is the gatekeeper, transfer learning is the key.”  </vt:lpstr>
      <vt:lpstr>PowerPoint Presentation</vt:lpstr>
      <vt:lpstr>PowerPoint Presentation</vt:lpstr>
      <vt:lpstr>PowerPoint Presentation</vt:lpstr>
      <vt:lpstr>PowerPoint Presentation</vt:lpstr>
      <vt:lpstr>2. Data Augmentation</vt:lpstr>
      <vt:lpstr>PowerPoint Presentation</vt:lpstr>
      <vt:lpstr>PowerPoint Presentation</vt:lpstr>
      <vt:lpstr>PowerPoint Presentation</vt:lpstr>
      <vt:lpstr>PowerPoint Presentation</vt:lpstr>
      <vt:lpstr>PowerPoint Presentation</vt:lpstr>
      <vt:lpstr>Batch Normalization  Making models faster and more stable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sheiza zahid</dc:creator>
  <cp:lastModifiedBy>Eesha tur babar</cp:lastModifiedBy>
  <cp:revision>8</cp:revision>
  <dcterms:modified xsi:type="dcterms:W3CDTF">2024-04-17T07:56:31Z</dcterms:modified>
</cp:coreProperties>
</file>